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80" r:id="rId3"/>
    <p:sldId id="279" r:id="rId4"/>
    <p:sldId id="281"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x="9144000" cy="5143500" type="screen16x9"/>
  <p:notesSz cx="6858000" cy="9144000"/>
  <p:embeddedFontLst>
    <p:embeddedFont>
      <p:font typeface="Consolas" panose="020B0609020204030204" pitchFamily="49" charset="0"/>
      <p:regular r:id="rId29"/>
      <p:bold r:id="rId30"/>
      <p:italic r:id="rId31"/>
      <p:boldItalic r:id="rId32"/>
    </p:embeddedFont>
    <p:embeddedFont>
      <p:font typeface="Raleway" panose="020B0604020202020204" charset="0"/>
      <p:regular r:id="rId33"/>
      <p:bold r:id="rId34"/>
      <p:italic r:id="rId35"/>
      <p:boldItalic r:id="rId36"/>
    </p:embeddedFont>
    <p:embeddedFont>
      <p:font typeface="Lato" panose="020B060402020202020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s>
</file>

<file path=ppt/media/image1.jpg>
</file>

<file path=ppt/media/image2.jpg>
</file>

<file path=ppt/media/image3.JPG>
</file>

<file path=ppt/media/image4.jp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08137829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96621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ce0246928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ce0246928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3934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4ce0246928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4ce0246928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8914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ce0246928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ce0246928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80245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4ce0246928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4ce0246928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04236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4ce0246928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4ce0246928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32118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4ce0246928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4ce0246928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Learn function</a:t>
            </a:r>
            <a:endParaRPr/>
          </a:p>
        </p:txBody>
      </p:sp>
    </p:spTree>
    <p:extLst>
      <p:ext uri="{BB962C8B-B14F-4D97-AF65-F5344CB8AC3E}">
        <p14:creationId xmlns:p14="http://schemas.microsoft.com/office/powerpoint/2010/main" val="15459476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4ce0246928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4ce0246928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70752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4ce0246928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4ce0246928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6433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4ce0246928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4ce0246928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93911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4ce0246928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ce0246928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8786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95099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4ce0246928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4ce0246928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25664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ce0246928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4ce0246928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69770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ce0246928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ce0246928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0885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4ce0246928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4ce0246928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80698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4ce0246928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4ce0246928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88412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4fe6c9cbe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4fe6c9cbe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09579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4fe6c9cbe8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4fe6c9cbe8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18112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9162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8153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4ce0246928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4ce0246928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9227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4ce0246928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4ce0246928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78375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4ce024692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4ce024692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9290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4ce0246928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4ce0246928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8441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4ce0246928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4ce0246928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07569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 Structure</a:t>
            </a:r>
            <a:endParaRPr/>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Chapter 01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Fizz Buzz</a:t>
            </a:r>
            <a:endParaRPr/>
          </a:p>
        </p:txBody>
      </p:sp>
      <p:sp>
        <p:nvSpPr>
          <p:cNvPr id="124" name="Google Shape;124;p19"/>
          <p:cNvSpPr txBox="1">
            <a:spLocks noGrp="1"/>
          </p:cNvSpPr>
          <p:nvPr>
            <p:ph type="body" idx="1"/>
          </p:nvPr>
        </p:nvSpPr>
        <p:spPr>
          <a:xfrm>
            <a:off x="729450" y="2078875"/>
            <a:ext cx="40650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Write a void that prints each number from 1 to 100 on a new line. </a:t>
            </a:r>
            <a:endParaRPr/>
          </a:p>
          <a:p>
            <a:pPr marL="457200" lvl="0" indent="-311150" algn="l" rtl="0">
              <a:spcBef>
                <a:spcPts val="0"/>
              </a:spcBef>
              <a:spcAft>
                <a:spcPts val="0"/>
              </a:spcAft>
              <a:buSzPts val="1300"/>
              <a:buChar char="●"/>
            </a:pPr>
            <a:r>
              <a:rPr lang="en-GB"/>
              <a:t>For each multiple of 3, print "Fizz" instead of the number. </a:t>
            </a:r>
            <a:endParaRPr/>
          </a:p>
          <a:p>
            <a:pPr marL="457200" lvl="0" indent="-311150" algn="l" rtl="0">
              <a:spcBef>
                <a:spcPts val="0"/>
              </a:spcBef>
              <a:spcAft>
                <a:spcPts val="0"/>
              </a:spcAft>
              <a:buSzPts val="1300"/>
              <a:buChar char="●"/>
            </a:pPr>
            <a:r>
              <a:rPr lang="en-GB"/>
              <a:t>For each multiple of 5, print "Buzz" instead of the number. </a:t>
            </a:r>
            <a:endParaRPr/>
          </a:p>
          <a:p>
            <a:pPr marL="457200" lvl="0" indent="-311150" algn="l" rtl="0">
              <a:spcBef>
                <a:spcPts val="0"/>
              </a:spcBef>
              <a:spcAft>
                <a:spcPts val="0"/>
              </a:spcAft>
              <a:buSzPts val="1300"/>
              <a:buChar char="●"/>
            </a:pPr>
            <a:r>
              <a:rPr lang="en-GB"/>
              <a:t>For numbers which are multiples of both 3 and 5, print "FizzBuzz" instead of the number</a:t>
            </a:r>
            <a:endParaRPr/>
          </a:p>
          <a:p>
            <a:pPr marL="0" lvl="0" indent="0" algn="l" rtl="0">
              <a:spcBef>
                <a:spcPts val="1600"/>
              </a:spcBef>
              <a:spcAft>
                <a:spcPts val="1600"/>
              </a:spcAft>
              <a:buNone/>
            </a:pPr>
            <a:endParaRPr/>
          </a:p>
        </p:txBody>
      </p:sp>
      <p:sp>
        <p:nvSpPr>
          <p:cNvPr id="125" name="Google Shape;125;p19"/>
          <p:cNvSpPr txBox="1"/>
          <p:nvPr/>
        </p:nvSpPr>
        <p:spPr>
          <a:xfrm>
            <a:off x="5065950" y="2139825"/>
            <a:ext cx="3476400" cy="2584800"/>
          </a:xfrm>
          <a:prstGeom prst="rect">
            <a:avLst/>
          </a:prstGeom>
          <a:solidFill>
            <a:srgbClr val="0E141E"/>
          </a:solidFill>
          <a:ln>
            <a:noFill/>
          </a:ln>
        </p:spPr>
        <p:txBody>
          <a:bodyPr spcFirstLastPara="1" wrap="square" lIns="91425" tIns="91425" rIns="91425" bIns="91425" anchor="t" anchorCtr="0">
            <a:noAutofit/>
          </a:bodyPr>
          <a:lstStyle/>
          <a:p>
            <a:pPr marL="0" lvl="0" indent="0" algn="l" rtl="0">
              <a:lnSpc>
                <a:spcPct val="130434"/>
              </a:lnSpc>
              <a:spcBef>
                <a:spcPts val="0"/>
              </a:spcBef>
              <a:spcAft>
                <a:spcPts val="0"/>
              </a:spcAft>
              <a:buClr>
                <a:srgbClr val="000000"/>
              </a:buClr>
              <a:buSzPts val="1100"/>
              <a:buFont typeface="Arial"/>
              <a:buNone/>
            </a:pPr>
            <a:r>
              <a:rPr lang="en-GB" sz="1150">
                <a:solidFill>
                  <a:srgbClr val="FFFFFF"/>
                </a:solidFill>
                <a:latin typeface="Courier New"/>
                <a:ea typeface="Courier New"/>
                <a:cs typeface="Courier New"/>
                <a:sym typeface="Courier New"/>
              </a:rPr>
              <a:t>// nama file: exercise-01.cpp</a:t>
            </a:r>
            <a:endParaRPr sz="1150">
              <a:solidFill>
                <a:srgbClr val="FFFFFF"/>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859900"/>
                </a:solidFill>
                <a:latin typeface="Courier New"/>
                <a:ea typeface="Courier New"/>
                <a:cs typeface="Courier New"/>
                <a:sym typeface="Courier New"/>
              </a:rPr>
              <a:t>#include</a:t>
            </a:r>
            <a:r>
              <a:rPr lang="en-GB" sz="1150">
                <a:solidFill>
                  <a:srgbClr val="B58900"/>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&lt;iostream&gt;</a:t>
            </a:r>
            <a:endParaRPr sz="1150">
              <a:solidFill>
                <a:srgbClr val="2AA198"/>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859900"/>
                </a:solidFill>
                <a:latin typeface="Courier New"/>
                <a:ea typeface="Courier New"/>
                <a:cs typeface="Courier New"/>
                <a:sym typeface="Courier New"/>
              </a:rPr>
              <a:t>using</a:t>
            </a: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namespace</a:t>
            </a:r>
            <a:r>
              <a:rPr lang="en-GB" sz="1150">
                <a:solidFill>
                  <a:srgbClr val="BBBBBB"/>
                </a:solidFill>
                <a:latin typeface="Courier New"/>
                <a:ea typeface="Courier New"/>
                <a:cs typeface="Courier New"/>
                <a:sym typeface="Courier New"/>
              </a:rPr>
              <a:t> </a:t>
            </a:r>
            <a:r>
              <a:rPr lang="en-GB" sz="1150">
                <a:solidFill>
                  <a:srgbClr val="CB4B16"/>
                </a:solidFill>
                <a:latin typeface="Courier New"/>
                <a:ea typeface="Courier New"/>
                <a:cs typeface="Courier New"/>
                <a:sym typeface="Courier New"/>
              </a:rPr>
              <a:t>std</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Courier New"/>
                <a:ea typeface="Courier New"/>
                <a:cs typeface="Courier New"/>
                <a:sym typeface="Courier New"/>
              </a:rPr>
              <a:t>void</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fizzbuzz</a:t>
            </a:r>
            <a:r>
              <a:rPr lang="en-GB" sz="1150">
                <a:solidFill>
                  <a:srgbClr val="BBBBBB"/>
                </a:solidFill>
                <a:latin typeface="Courier New"/>
                <a:ea typeface="Courier New"/>
                <a:cs typeface="Courier New"/>
                <a:sym typeface="Courier New"/>
              </a:rPr>
              <a:t>()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a:t>
            </a:r>
            <a:r>
              <a:rPr lang="en-GB" sz="1150" i="1">
                <a:solidFill>
                  <a:srgbClr val="657B83"/>
                </a:solidFill>
                <a:latin typeface="Courier New"/>
                <a:ea typeface="Courier New"/>
                <a:cs typeface="Courier New"/>
                <a:sym typeface="Courier New"/>
              </a:rPr>
              <a:t>// Write your code here</a:t>
            </a:r>
            <a:endParaRPr sz="1150" i="1">
              <a:solidFill>
                <a:srgbClr val="657B83"/>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main</a:t>
            </a:r>
            <a:r>
              <a:rPr lang="en-GB" sz="1150">
                <a:solidFill>
                  <a:srgbClr val="BBBBBB"/>
                </a:solidFill>
                <a:latin typeface="Courier New"/>
                <a:ea typeface="Courier New"/>
                <a:cs typeface="Courier New"/>
                <a:sym typeface="Courier New"/>
              </a:rPr>
              <a:t>()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fizzbuzz</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t>
            </a:r>
            <a:endParaRPr/>
          </a:p>
        </p:txBody>
      </p:sp>
      <p:sp>
        <p:nvSpPr>
          <p:cNvPr id="131" name="Google Shape;131;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sz="1800"/>
              <a:t>Fungsi adalah objek (bagian program/rutin) yang digunakan untuk memodularkan program dengan suatu ciri mengembalikan suatu nilai (</a:t>
            </a:r>
            <a:r>
              <a:rPr lang="en-GB" sz="1800" i="1"/>
              <a:t>return value</a:t>
            </a:r>
            <a:r>
              <a:rPr lang="en-GB" sz="1800"/>
              <a:t>).</a:t>
            </a:r>
            <a:endParaRPr sz="1800"/>
          </a:p>
          <a:p>
            <a:pPr marL="457200" lvl="0" indent="-342900" algn="l" rtl="0">
              <a:spcBef>
                <a:spcPts val="0"/>
              </a:spcBef>
              <a:spcAft>
                <a:spcPts val="0"/>
              </a:spcAft>
              <a:buSzPts val="1800"/>
              <a:buChar char="●"/>
            </a:pPr>
            <a:r>
              <a:rPr lang="en-GB" sz="1800"/>
              <a:t>Semua variables yang dideklarasikan dalam fungsi merupakan variable lokal, yang hanya diketahui dalam fungsi bersangkutan. </a:t>
            </a:r>
            <a:endParaRPr sz="1800"/>
          </a:p>
          <a:p>
            <a:pPr marL="457200" lvl="0" indent="-342900" algn="l" rtl="0">
              <a:spcBef>
                <a:spcPts val="0"/>
              </a:spcBef>
              <a:spcAft>
                <a:spcPts val="0"/>
              </a:spcAft>
              <a:buSzPts val="1800"/>
              <a:buChar char="●"/>
            </a:pPr>
            <a:r>
              <a:rPr lang="en-GB" sz="1800"/>
              <a:t>Fungsi bisa memiliki parameter yang menyediakan komunikasi antara function dengan modul yang memanggil fungsi tsb. (Parameter formal dan Parameter aktual)</a:t>
            </a:r>
            <a:endParaRPr sz="1800"/>
          </a:p>
          <a:p>
            <a:pPr marL="457200" lvl="0" indent="-342900" algn="l" rtl="0">
              <a:spcBef>
                <a:spcPts val="0"/>
              </a:spcBef>
              <a:spcAft>
                <a:spcPts val="0"/>
              </a:spcAft>
              <a:buSzPts val="1800"/>
              <a:buChar char="●"/>
            </a:pPr>
            <a:r>
              <a:rPr lang="en-GB" sz="1800"/>
              <a:t>Parameters merupakan variabel lokal fungsi</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 (...cont)</a:t>
            </a:r>
            <a:endParaRPr/>
          </a:p>
        </p:txBody>
      </p:sp>
      <p:sp>
        <p:nvSpPr>
          <p:cNvPr id="137" name="Google Shape;137;p21"/>
          <p:cNvSpPr txBox="1">
            <a:spLocks noGrp="1"/>
          </p:cNvSpPr>
          <p:nvPr>
            <p:ph type="body" idx="1"/>
          </p:nvPr>
        </p:nvSpPr>
        <p:spPr>
          <a:xfrm>
            <a:off x="729450" y="1853850"/>
            <a:ext cx="2811600" cy="3136800"/>
          </a:xfrm>
          <a:prstGeom prst="rect">
            <a:avLst/>
          </a:prstGeom>
          <a:solidFill>
            <a:srgbClr val="0E141E"/>
          </a:solidFill>
        </p:spPr>
        <p:txBody>
          <a:bodyPr spcFirstLastPara="1" wrap="square" lIns="91425" tIns="91425" rIns="91425" bIns="91425" anchor="t" anchorCtr="0">
            <a:noAutofit/>
          </a:bodyPr>
          <a:lstStyle/>
          <a:p>
            <a:pPr marL="0" lvl="0" indent="0" algn="l" rtl="0">
              <a:lnSpc>
                <a:spcPct val="130434"/>
              </a:lnSpc>
              <a:spcBef>
                <a:spcPts val="0"/>
              </a:spcBef>
              <a:spcAft>
                <a:spcPts val="0"/>
              </a:spcAft>
              <a:buClr>
                <a:srgbClr val="000000"/>
              </a:buClr>
              <a:buSzPts val="1100"/>
              <a:buFont typeface="Arial"/>
              <a:buNone/>
            </a:pPr>
            <a:r>
              <a:rPr lang="en-GB" sz="1000">
                <a:solidFill>
                  <a:srgbClr val="859900"/>
                </a:solidFill>
                <a:latin typeface="Courier New"/>
                <a:ea typeface="Courier New"/>
                <a:cs typeface="Courier New"/>
                <a:sym typeface="Courier New"/>
              </a:rPr>
              <a:t>#include</a:t>
            </a:r>
            <a:r>
              <a:rPr lang="en-GB" sz="1000">
                <a:solidFill>
                  <a:srgbClr val="B58900"/>
                </a:solidFill>
                <a:latin typeface="Courier New"/>
                <a:ea typeface="Courier New"/>
                <a:cs typeface="Courier New"/>
                <a:sym typeface="Courier New"/>
              </a:rPr>
              <a:t> </a:t>
            </a:r>
            <a:r>
              <a:rPr lang="en-GB" sz="1000">
                <a:solidFill>
                  <a:srgbClr val="2AA198"/>
                </a:solidFill>
                <a:latin typeface="Courier New"/>
                <a:ea typeface="Courier New"/>
                <a:cs typeface="Courier New"/>
                <a:sym typeface="Courier New"/>
              </a:rPr>
              <a:t>&lt;iostream&gt;</a:t>
            </a:r>
            <a:endParaRPr sz="1000">
              <a:solidFill>
                <a:srgbClr val="2AA198"/>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a:solidFill>
                  <a:srgbClr val="859900"/>
                </a:solidFill>
                <a:latin typeface="Courier New"/>
                <a:ea typeface="Courier New"/>
                <a:cs typeface="Courier New"/>
                <a:sym typeface="Courier New"/>
              </a:rPr>
              <a:t>using</a:t>
            </a:r>
            <a:r>
              <a:rPr lang="en-GB" sz="1000">
                <a:solidFill>
                  <a:srgbClr val="BBBBBB"/>
                </a:solidFill>
                <a:latin typeface="Courier New"/>
                <a:ea typeface="Courier New"/>
                <a:cs typeface="Courier New"/>
                <a:sym typeface="Courier New"/>
              </a:rPr>
              <a:t> </a:t>
            </a:r>
            <a:r>
              <a:rPr lang="en-GB" sz="1000" b="1">
                <a:solidFill>
                  <a:srgbClr val="93A1A1"/>
                </a:solidFill>
                <a:latin typeface="Courier New"/>
                <a:ea typeface="Courier New"/>
                <a:cs typeface="Courier New"/>
                <a:sym typeface="Courier New"/>
              </a:rPr>
              <a:t>namespace</a:t>
            </a:r>
            <a:r>
              <a:rPr lang="en-GB" sz="1000">
                <a:solidFill>
                  <a:srgbClr val="BBBBBB"/>
                </a:solidFill>
                <a:latin typeface="Courier New"/>
                <a:ea typeface="Courier New"/>
                <a:cs typeface="Courier New"/>
                <a:sym typeface="Courier New"/>
              </a:rPr>
              <a:t> </a:t>
            </a:r>
            <a:r>
              <a:rPr lang="en-GB" sz="1000">
                <a:solidFill>
                  <a:srgbClr val="CB4B16"/>
                </a:solidFill>
                <a:latin typeface="Courier New"/>
                <a:ea typeface="Courier New"/>
                <a:cs typeface="Courier New"/>
                <a:sym typeface="Courier New"/>
              </a:rPr>
              <a:t>std</a:t>
            </a: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b="1">
                <a:solidFill>
                  <a:srgbClr val="93A1A1"/>
                </a:solidFill>
                <a:latin typeface="Courier New"/>
                <a:ea typeface="Courier New"/>
                <a:cs typeface="Courier New"/>
                <a:sym typeface="Courier New"/>
              </a:rPr>
              <a:t>int</a:t>
            </a: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square</a:t>
            </a:r>
            <a:r>
              <a:rPr lang="en-GB" sz="1000">
                <a:solidFill>
                  <a:srgbClr val="BBBBBB"/>
                </a:solidFill>
                <a:latin typeface="Courier New"/>
                <a:ea typeface="Courier New"/>
                <a:cs typeface="Courier New"/>
                <a:sym typeface="Courier New"/>
              </a:rPr>
              <a:t>(</a:t>
            </a:r>
            <a:r>
              <a:rPr lang="en-GB" sz="1000" b="1">
                <a:solidFill>
                  <a:srgbClr val="93A1A1"/>
                </a:solidFill>
                <a:latin typeface="Courier New"/>
                <a:ea typeface="Courier New"/>
                <a:cs typeface="Courier New"/>
                <a:sym typeface="Courier New"/>
              </a:rPr>
              <a:t>int</a:t>
            </a:r>
            <a:r>
              <a:rPr lang="en-GB" sz="1000">
                <a:solidFill>
                  <a:srgbClr val="BBBBBB"/>
                </a:solidFill>
                <a:latin typeface="Courier New"/>
                <a:ea typeface="Courier New"/>
                <a:cs typeface="Courier New"/>
                <a:sym typeface="Courier New"/>
              </a:rPr>
              <a:t> n) {</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a:solidFill>
                  <a:srgbClr val="BBBBBB"/>
                </a:solidFill>
                <a:latin typeface="Courier New"/>
                <a:ea typeface="Courier New"/>
                <a:cs typeface="Courier New"/>
                <a:sym typeface="Courier New"/>
              </a:rPr>
              <a:t> </a:t>
            </a:r>
            <a:r>
              <a:rPr lang="en-GB" sz="1000">
                <a:solidFill>
                  <a:srgbClr val="859900"/>
                </a:solidFill>
                <a:latin typeface="Courier New"/>
                <a:ea typeface="Courier New"/>
                <a:cs typeface="Courier New"/>
                <a:sym typeface="Courier New"/>
              </a:rPr>
              <a:t>return</a:t>
            </a:r>
            <a:r>
              <a:rPr lang="en-GB" sz="1000">
                <a:solidFill>
                  <a:srgbClr val="BBBBBB"/>
                </a:solidFill>
                <a:latin typeface="Courier New"/>
                <a:ea typeface="Courier New"/>
                <a:cs typeface="Courier New"/>
                <a:sym typeface="Courier New"/>
              </a:rPr>
              <a:t> n</a:t>
            </a:r>
            <a:r>
              <a:rPr lang="en-GB" sz="1000">
                <a:solidFill>
                  <a:srgbClr val="859900"/>
                </a:solidFill>
                <a:latin typeface="Courier New"/>
                <a:ea typeface="Courier New"/>
                <a:cs typeface="Courier New"/>
                <a:sym typeface="Courier New"/>
              </a:rPr>
              <a:t>*</a:t>
            </a:r>
            <a:r>
              <a:rPr lang="en-GB" sz="1000">
                <a:solidFill>
                  <a:srgbClr val="BBBBBB"/>
                </a:solidFill>
                <a:latin typeface="Courier New"/>
                <a:ea typeface="Courier New"/>
                <a:cs typeface="Courier New"/>
                <a:sym typeface="Courier New"/>
              </a:rPr>
              <a:t>n;</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b="1">
                <a:solidFill>
                  <a:srgbClr val="93A1A1"/>
                </a:solidFill>
                <a:latin typeface="Courier New"/>
                <a:ea typeface="Courier New"/>
                <a:cs typeface="Courier New"/>
                <a:sym typeface="Courier New"/>
              </a:rPr>
              <a:t>void</a:t>
            </a: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greetings</a:t>
            </a:r>
            <a:r>
              <a:rPr lang="en-GB" sz="1000">
                <a:solidFill>
                  <a:srgbClr val="BBBBBB"/>
                </a:solidFill>
                <a:latin typeface="Courier New"/>
                <a:ea typeface="Courier New"/>
                <a:cs typeface="Courier New"/>
                <a:sym typeface="Courier New"/>
              </a:rPr>
              <a:t>() {</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a:solidFill>
                  <a:srgbClr val="BBBBBB"/>
                </a:solidFill>
                <a:latin typeface="Courier New"/>
                <a:ea typeface="Courier New"/>
                <a:cs typeface="Courier New"/>
                <a:sym typeface="Courier New"/>
              </a:rPr>
              <a:t> cout </a:t>
            </a:r>
            <a:r>
              <a:rPr lang="en-GB" sz="1000">
                <a:solidFill>
                  <a:srgbClr val="859900"/>
                </a:solidFill>
                <a:latin typeface="Courier New"/>
                <a:ea typeface="Courier New"/>
                <a:cs typeface="Courier New"/>
                <a:sym typeface="Courier New"/>
              </a:rPr>
              <a:t>&lt;&lt;</a:t>
            </a:r>
            <a:r>
              <a:rPr lang="en-GB" sz="1000">
                <a:solidFill>
                  <a:srgbClr val="BBBBBB"/>
                </a:solidFill>
                <a:latin typeface="Courier New"/>
                <a:ea typeface="Courier New"/>
                <a:cs typeface="Courier New"/>
                <a:sym typeface="Courier New"/>
              </a:rPr>
              <a:t> </a:t>
            </a:r>
            <a:r>
              <a:rPr lang="en-GB" sz="1000">
                <a:solidFill>
                  <a:srgbClr val="2AA198"/>
                </a:solidFill>
                <a:latin typeface="Courier New"/>
                <a:ea typeface="Courier New"/>
                <a:cs typeface="Courier New"/>
                <a:sym typeface="Courier New"/>
              </a:rPr>
              <a:t>"Hello World!"</a:t>
            </a: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b="1">
                <a:solidFill>
                  <a:srgbClr val="93A1A1"/>
                </a:solidFill>
                <a:latin typeface="Courier New"/>
                <a:ea typeface="Courier New"/>
                <a:cs typeface="Courier New"/>
                <a:sym typeface="Courier New"/>
              </a:rPr>
              <a:t>int</a:t>
            </a: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main</a:t>
            </a:r>
            <a:r>
              <a:rPr lang="en-GB" sz="1000">
                <a:solidFill>
                  <a:srgbClr val="BBBBBB"/>
                </a:solidFill>
                <a:latin typeface="Courier New"/>
                <a:ea typeface="Courier New"/>
                <a:cs typeface="Courier New"/>
                <a:sym typeface="Courier New"/>
              </a:rPr>
              <a:t>() {</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greetings</a:t>
            </a: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a:solidFill>
                  <a:srgbClr val="BBBBBB"/>
                </a:solidFill>
                <a:latin typeface="Courier New"/>
                <a:ea typeface="Courier New"/>
                <a:cs typeface="Courier New"/>
                <a:sym typeface="Courier New"/>
              </a:rPr>
              <a:t> cout </a:t>
            </a:r>
            <a:r>
              <a:rPr lang="en-GB" sz="1000">
                <a:solidFill>
                  <a:srgbClr val="859900"/>
                </a:solidFill>
                <a:latin typeface="Courier New"/>
                <a:ea typeface="Courier New"/>
                <a:cs typeface="Courier New"/>
                <a:sym typeface="Courier New"/>
              </a:rPr>
              <a:t>&lt;&lt;</a:t>
            </a:r>
            <a:r>
              <a:rPr lang="en-GB" sz="1000">
                <a:solidFill>
                  <a:srgbClr val="BBBBBB"/>
                </a:solidFill>
                <a:latin typeface="Courier New"/>
                <a:ea typeface="Courier New"/>
                <a:cs typeface="Courier New"/>
                <a:sym typeface="Courier New"/>
              </a:rPr>
              <a:t> </a:t>
            </a:r>
            <a:r>
              <a:rPr lang="en-GB" sz="1000">
                <a:solidFill>
                  <a:srgbClr val="2AA198"/>
                </a:solidFill>
                <a:latin typeface="Courier New"/>
                <a:ea typeface="Courier New"/>
                <a:cs typeface="Courier New"/>
                <a:sym typeface="Courier New"/>
              </a:rPr>
              <a:t>'5*5 = '</a:t>
            </a:r>
            <a:r>
              <a:rPr lang="en-GB" sz="1000">
                <a:solidFill>
                  <a:srgbClr val="BBBBBB"/>
                </a:solidFill>
                <a:latin typeface="Courier New"/>
                <a:ea typeface="Courier New"/>
                <a:cs typeface="Courier New"/>
                <a:sym typeface="Courier New"/>
              </a:rPr>
              <a:t> </a:t>
            </a:r>
            <a:r>
              <a:rPr lang="en-GB" sz="1000">
                <a:solidFill>
                  <a:srgbClr val="859900"/>
                </a:solidFill>
                <a:latin typeface="Courier New"/>
                <a:ea typeface="Courier New"/>
                <a:cs typeface="Courier New"/>
                <a:sym typeface="Courier New"/>
              </a:rPr>
              <a:t>&lt;&lt;</a:t>
            </a: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square</a:t>
            </a:r>
            <a:r>
              <a:rPr lang="en-GB" sz="1000">
                <a:solidFill>
                  <a:srgbClr val="BBBBBB"/>
                </a:solidFill>
                <a:latin typeface="Courier New"/>
                <a:ea typeface="Courier New"/>
                <a:cs typeface="Courier New"/>
                <a:sym typeface="Courier New"/>
              </a:rPr>
              <a:t>(</a:t>
            </a:r>
            <a:r>
              <a:rPr lang="en-GB" sz="1000">
                <a:solidFill>
                  <a:srgbClr val="D33682"/>
                </a:solidFill>
                <a:latin typeface="Courier New"/>
                <a:ea typeface="Courier New"/>
                <a:cs typeface="Courier New"/>
                <a:sym typeface="Courier New"/>
              </a:rPr>
              <a:t>5</a:t>
            </a: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spcBef>
                <a:spcPts val="0"/>
              </a:spcBef>
              <a:spcAft>
                <a:spcPts val="1600"/>
              </a:spcAft>
              <a:buNone/>
            </a:pPr>
            <a:endParaRPr sz="1000">
              <a:latin typeface="Courier New"/>
              <a:ea typeface="Courier New"/>
              <a:cs typeface="Courier New"/>
              <a:sym typeface="Courier New"/>
            </a:endParaRPr>
          </a:p>
        </p:txBody>
      </p:sp>
      <p:cxnSp>
        <p:nvCxnSpPr>
          <p:cNvPr id="138" name="Google Shape;138;p21"/>
          <p:cNvCxnSpPr/>
          <p:nvPr/>
        </p:nvCxnSpPr>
        <p:spPr>
          <a:xfrm>
            <a:off x="3075900" y="4789250"/>
            <a:ext cx="1137000" cy="0"/>
          </a:xfrm>
          <a:prstGeom prst="straightConnector1">
            <a:avLst/>
          </a:prstGeom>
          <a:noFill/>
          <a:ln w="9525" cap="flat" cmpd="sng">
            <a:solidFill>
              <a:srgbClr val="FF0000"/>
            </a:solidFill>
            <a:prstDash val="solid"/>
            <a:round/>
            <a:headEnd type="none" w="med" len="med"/>
            <a:tailEnd type="triangle" w="med" len="med"/>
          </a:ln>
        </p:spPr>
      </p:cxnSp>
      <p:sp>
        <p:nvSpPr>
          <p:cNvPr id="139" name="Google Shape;139;p21"/>
          <p:cNvSpPr/>
          <p:nvPr/>
        </p:nvSpPr>
        <p:spPr>
          <a:xfrm>
            <a:off x="2843150" y="4504800"/>
            <a:ext cx="348900" cy="2844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txBox="1"/>
          <p:nvPr/>
        </p:nvSpPr>
        <p:spPr>
          <a:xfrm>
            <a:off x="4264725" y="4587800"/>
            <a:ext cx="1912800" cy="4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Lato"/>
                <a:ea typeface="Lato"/>
                <a:cs typeface="Lato"/>
                <a:sym typeface="Lato"/>
              </a:rPr>
              <a:t>Parameter aktual</a:t>
            </a:r>
            <a:endParaRPr>
              <a:latin typeface="Lato"/>
              <a:ea typeface="Lato"/>
              <a:cs typeface="Lato"/>
              <a:sym typeface="Lato"/>
            </a:endParaRPr>
          </a:p>
        </p:txBody>
      </p:sp>
      <p:cxnSp>
        <p:nvCxnSpPr>
          <p:cNvPr id="141" name="Google Shape;141;p21"/>
          <p:cNvCxnSpPr>
            <a:endCxn id="142" idx="1"/>
          </p:cNvCxnSpPr>
          <p:nvPr/>
        </p:nvCxnSpPr>
        <p:spPr>
          <a:xfrm>
            <a:off x="2091150" y="2757600"/>
            <a:ext cx="1783200" cy="0"/>
          </a:xfrm>
          <a:prstGeom prst="straightConnector1">
            <a:avLst/>
          </a:prstGeom>
          <a:noFill/>
          <a:ln w="9525" cap="flat" cmpd="sng">
            <a:solidFill>
              <a:srgbClr val="FF0000"/>
            </a:solidFill>
            <a:prstDash val="solid"/>
            <a:round/>
            <a:headEnd type="none" w="med" len="med"/>
            <a:tailEnd type="triangle" w="med" len="med"/>
          </a:ln>
        </p:spPr>
      </p:cxnSp>
      <p:sp>
        <p:nvSpPr>
          <p:cNvPr id="143" name="Google Shape;143;p21"/>
          <p:cNvSpPr/>
          <p:nvPr/>
        </p:nvSpPr>
        <p:spPr>
          <a:xfrm>
            <a:off x="1858300" y="2473150"/>
            <a:ext cx="348900" cy="2844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txBox="1"/>
          <p:nvPr/>
        </p:nvSpPr>
        <p:spPr>
          <a:xfrm>
            <a:off x="3874350" y="2556150"/>
            <a:ext cx="1912800" cy="4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Lato"/>
                <a:ea typeface="Lato"/>
                <a:cs typeface="Lato"/>
                <a:sym typeface="Lato"/>
              </a:rPr>
              <a:t>Parameter formal</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 (...cont)</a:t>
            </a:r>
            <a:endParaRPr/>
          </a:p>
        </p:txBody>
      </p:sp>
      <p:sp>
        <p:nvSpPr>
          <p:cNvPr id="149" name="Google Shape;149;p22"/>
          <p:cNvSpPr txBox="1"/>
          <p:nvPr/>
        </p:nvSpPr>
        <p:spPr>
          <a:xfrm>
            <a:off x="865875" y="1938500"/>
            <a:ext cx="2811600" cy="2747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sz="1800">
                <a:solidFill>
                  <a:schemeClr val="accent1"/>
                </a:solidFill>
                <a:latin typeface="Lato"/>
                <a:ea typeface="Lato"/>
                <a:cs typeface="Lato"/>
                <a:sym typeface="Lato"/>
              </a:rPr>
              <a:t>Ada 2 model fungsi yaitu :</a:t>
            </a:r>
            <a:endParaRPr sz="1800">
              <a:solidFill>
                <a:schemeClr val="accent1"/>
              </a:solidFill>
              <a:latin typeface="Lato"/>
              <a:ea typeface="Lato"/>
              <a:cs typeface="Lato"/>
              <a:sym typeface="Lato"/>
            </a:endParaRPr>
          </a:p>
          <a:p>
            <a:pPr marL="457200" marR="0" lvl="0" indent="-311150" algn="l" rtl="0">
              <a:lnSpc>
                <a:spcPct val="115000"/>
              </a:lnSpc>
              <a:spcBef>
                <a:spcPts val="1600"/>
              </a:spcBef>
              <a:spcAft>
                <a:spcPts val="0"/>
              </a:spcAft>
              <a:buClr>
                <a:schemeClr val="accent1"/>
              </a:buClr>
              <a:buSzPts val="1300"/>
              <a:buFont typeface="Lato"/>
              <a:buChar char="●"/>
            </a:pPr>
            <a:r>
              <a:rPr lang="en-GB" sz="1300">
                <a:solidFill>
                  <a:schemeClr val="accent1"/>
                </a:solidFill>
                <a:latin typeface="Lato"/>
                <a:ea typeface="Lato"/>
                <a:cs typeface="Lato"/>
                <a:sym typeface="Lato"/>
              </a:rPr>
              <a:t>Definisi lengkap dari fungsi diletakkan diatas dari main program.</a:t>
            </a:r>
            <a:endParaRPr sz="1300">
              <a:solidFill>
                <a:schemeClr val="accent1"/>
              </a:solidFill>
              <a:latin typeface="Lato"/>
              <a:ea typeface="Lato"/>
              <a:cs typeface="Lato"/>
              <a:sym typeface="Lato"/>
            </a:endParaRPr>
          </a:p>
          <a:p>
            <a:pPr marL="457200" marR="0" lvl="0" indent="-311150" algn="l" rtl="0">
              <a:lnSpc>
                <a:spcPct val="115000"/>
              </a:lnSpc>
              <a:spcBef>
                <a:spcPts val="0"/>
              </a:spcBef>
              <a:spcAft>
                <a:spcPts val="0"/>
              </a:spcAft>
              <a:buClr>
                <a:schemeClr val="accent1"/>
              </a:buClr>
              <a:buSzPts val="1300"/>
              <a:buFont typeface="Lato"/>
              <a:buChar char="●"/>
            </a:pPr>
            <a:r>
              <a:rPr lang="en-GB" sz="1300">
                <a:solidFill>
                  <a:schemeClr val="accent1"/>
                </a:solidFill>
                <a:latin typeface="Lato"/>
                <a:ea typeface="Lato"/>
                <a:cs typeface="Lato"/>
                <a:sym typeface="Lato"/>
              </a:rPr>
              <a:t>Meletakkan header dari fungsi diatas main program (deklarasinya) dan definisi lengkapnya diletakkan di bawah main program.</a:t>
            </a:r>
            <a:endParaRPr sz="1300">
              <a:solidFill>
                <a:schemeClr val="accent1"/>
              </a:solidFill>
              <a:latin typeface="Lato"/>
              <a:ea typeface="Lato"/>
              <a:cs typeface="Lato"/>
              <a:sym typeface="Lato"/>
            </a:endParaRPr>
          </a:p>
          <a:p>
            <a:pPr marL="457200" lvl="0" indent="0" algn="l" rtl="0">
              <a:spcBef>
                <a:spcPts val="1600"/>
              </a:spcBef>
              <a:spcAft>
                <a:spcPts val="0"/>
              </a:spcAft>
              <a:buNone/>
            </a:pPr>
            <a:endParaRPr>
              <a:latin typeface="Lato"/>
              <a:ea typeface="Lato"/>
              <a:cs typeface="Lato"/>
              <a:sym typeface="Lato"/>
            </a:endParaRPr>
          </a:p>
        </p:txBody>
      </p:sp>
      <p:sp>
        <p:nvSpPr>
          <p:cNvPr id="150" name="Google Shape;150;p22"/>
          <p:cNvSpPr txBox="1">
            <a:spLocks noGrp="1"/>
          </p:cNvSpPr>
          <p:nvPr>
            <p:ph type="body" idx="1"/>
          </p:nvPr>
        </p:nvSpPr>
        <p:spPr>
          <a:xfrm>
            <a:off x="6332400" y="646175"/>
            <a:ext cx="2662200" cy="4323900"/>
          </a:xfrm>
          <a:prstGeom prst="rect">
            <a:avLst/>
          </a:prstGeom>
          <a:solidFill>
            <a:srgbClr val="0E141E"/>
          </a:solidFill>
        </p:spPr>
        <p:txBody>
          <a:bodyPr spcFirstLastPara="1" wrap="square" lIns="91425" tIns="91425" rIns="91425" bIns="91425" anchor="t" anchorCtr="0">
            <a:noAutofit/>
          </a:bodyPr>
          <a:lstStyle/>
          <a:p>
            <a:pPr marL="0" lvl="0" indent="0" algn="l" rtl="0">
              <a:lnSpc>
                <a:spcPct val="130434"/>
              </a:lnSpc>
              <a:spcBef>
                <a:spcPts val="0"/>
              </a:spcBef>
              <a:spcAft>
                <a:spcPts val="0"/>
              </a:spcAft>
              <a:buClr>
                <a:srgbClr val="000000"/>
              </a:buClr>
              <a:buSzPts val="1100"/>
              <a:buFont typeface="Arial"/>
              <a:buNone/>
            </a:pPr>
            <a:r>
              <a:rPr lang="en-GB" sz="1150">
                <a:solidFill>
                  <a:srgbClr val="859900"/>
                </a:solidFill>
                <a:latin typeface="Arial"/>
                <a:ea typeface="Arial"/>
                <a:cs typeface="Arial"/>
                <a:sym typeface="Arial"/>
              </a:rPr>
              <a:t>#include</a:t>
            </a:r>
            <a:r>
              <a:rPr lang="en-GB" sz="1150">
                <a:solidFill>
                  <a:srgbClr val="B58900"/>
                </a:solidFill>
                <a:latin typeface="Arial"/>
                <a:ea typeface="Arial"/>
                <a:cs typeface="Arial"/>
                <a:sym typeface="Arial"/>
              </a:rPr>
              <a:t> </a:t>
            </a:r>
            <a:r>
              <a:rPr lang="en-GB" sz="1150">
                <a:solidFill>
                  <a:srgbClr val="2AA198"/>
                </a:solidFill>
                <a:latin typeface="Arial"/>
                <a:ea typeface="Arial"/>
                <a:cs typeface="Arial"/>
                <a:sym typeface="Arial"/>
              </a:rPr>
              <a:t>&lt;iostream&gt;</a:t>
            </a:r>
            <a:endParaRPr sz="1150">
              <a:solidFill>
                <a:srgbClr val="2AA198"/>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a:solidFill>
                  <a:srgbClr val="859900"/>
                </a:solidFill>
                <a:latin typeface="Arial"/>
                <a:ea typeface="Arial"/>
                <a:cs typeface="Arial"/>
                <a:sym typeface="Arial"/>
              </a:rPr>
              <a:t>using</a:t>
            </a:r>
            <a:r>
              <a:rPr lang="en-GB" sz="1150">
                <a:solidFill>
                  <a:srgbClr val="BBBBBB"/>
                </a:solidFill>
                <a:latin typeface="Arial"/>
                <a:ea typeface="Arial"/>
                <a:cs typeface="Arial"/>
                <a:sym typeface="Arial"/>
              </a:rPr>
              <a:t> </a:t>
            </a:r>
            <a:r>
              <a:rPr lang="en-GB" sz="1150" b="1">
                <a:solidFill>
                  <a:srgbClr val="93A1A1"/>
                </a:solidFill>
                <a:latin typeface="Arial"/>
                <a:ea typeface="Arial"/>
                <a:cs typeface="Arial"/>
                <a:sym typeface="Arial"/>
              </a:rPr>
              <a:t>namespace</a:t>
            </a:r>
            <a:r>
              <a:rPr lang="en-GB" sz="1150">
                <a:solidFill>
                  <a:srgbClr val="BBBBBB"/>
                </a:solidFill>
                <a:latin typeface="Arial"/>
                <a:ea typeface="Arial"/>
                <a:cs typeface="Arial"/>
                <a:sym typeface="Arial"/>
              </a:rPr>
              <a:t> </a:t>
            </a:r>
            <a:r>
              <a:rPr lang="en-GB" sz="1150">
                <a:solidFill>
                  <a:srgbClr val="CB4B16"/>
                </a:solidFill>
                <a:latin typeface="Arial"/>
                <a:ea typeface="Arial"/>
                <a:cs typeface="Arial"/>
                <a:sym typeface="Arial"/>
              </a:rPr>
              <a:t>std</a:t>
            </a:r>
            <a:r>
              <a:rPr lang="en-GB" sz="1150">
                <a:solidFill>
                  <a:srgbClr val="BBBBBB"/>
                </a:solidFill>
                <a:latin typeface="Arial"/>
                <a:ea typeface="Arial"/>
                <a:cs typeface="Arial"/>
                <a:sym typeface="Arial"/>
              </a:rPr>
              <a:t>;</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Arial"/>
                <a:ea typeface="Arial"/>
                <a:cs typeface="Arial"/>
                <a:sym typeface="Arial"/>
              </a:rPr>
              <a:t>int</a:t>
            </a:r>
            <a:r>
              <a:rPr lang="en-GB" sz="1150">
                <a:solidFill>
                  <a:srgbClr val="BBBBBB"/>
                </a:solidFill>
                <a:latin typeface="Arial"/>
                <a:ea typeface="Arial"/>
                <a:cs typeface="Arial"/>
                <a:sym typeface="Arial"/>
              </a:rPr>
              <a:t> </a:t>
            </a:r>
            <a:r>
              <a:rPr lang="en-GB" sz="1150">
                <a:solidFill>
                  <a:srgbClr val="268BD2"/>
                </a:solidFill>
                <a:latin typeface="Arial"/>
                <a:ea typeface="Arial"/>
                <a:cs typeface="Arial"/>
                <a:sym typeface="Arial"/>
              </a:rPr>
              <a:t>square</a:t>
            </a:r>
            <a:r>
              <a:rPr lang="en-GB" sz="1150">
                <a:solidFill>
                  <a:srgbClr val="BBBBBB"/>
                </a:solidFill>
                <a:latin typeface="Arial"/>
                <a:ea typeface="Arial"/>
                <a:cs typeface="Arial"/>
                <a:sym typeface="Arial"/>
              </a:rPr>
              <a:t>(</a:t>
            </a:r>
            <a:r>
              <a:rPr lang="en-GB" sz="1150" b="1">
                <a:solidFill>
                  <a:srgbClr val="93A1A1"/>
                </a:solidFill>
                <a:latin typeface="Arial"/>
                <a:ea typeface="Arial"/>
                <a:cs typeface="Arial"/>
                <a:sym typeface="Arial"/>
              </a:rPr>
              <a:t>int</a:t>
            </a:r>
            <a:r>
              <a:rPr lang="en-GB" sz="1150">
                <a:solidFill>
                  <a:srgbClr val="BBBBBB"/>
                </a:solidFill>
                <a:latin typeface="Arial"/>
                <a:ea typeface="Arial"/>
                <a:cs typeface="Arial"/>
                <a:sym typeface="Arial"/>
              </a:rPr>
              <a:t> n);</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Arial"/>
                <a:ea typeface="Arial"/>
                <a:cs typeface="Arial"/>
                <a:sym typeface="Arial"/>
              </a:rPr>
              <a:t>void</a:t>
            </a:r>
            <a:r>
              <a:rPr lang="en-GB" sz="1150">
                <a:solidFill>
                  <a:srgbClr val="BBBBBB"/>
                </a:solidFill>
                <a:latin typeface="Arial"/>
                <a:ea typeface="Arial"/>
                <a:cs typeface="Arial"/>
                <a:sym typeface="Arial"/>
              </a:rPr>
              <a:t> </a:t>
            </a:r>
            <a:r>
              <a:rPr lang="en-GB" sz="1150">
                <a:solidFill>
                  <a:srgbClr val="268BD2"/>
                </a:solidFill>
                <a:latin typeface="Arial"/>
                <a:ea typeface="Arial"/>
                <a:cs typeface="Arial"/>
                <a:sym typeface="Arial"/>
              </a:rPr>
              <a:t>greetings</a:t>
            </a:r>
            <a:r>
              <a:rPr lang="en-GB" sz="1150">
                <a:solidFill>
                  <a:srgbClr val="BBBBBB"/>
                </a:solidFill>
                <a:latin typeface="Arial"/>
                <a:ea typeface="Arial"/>
                <a:cs typeface="Arial"/>
                <a:sym typeface="Arial"/>
              </a:rPr>
              <a:t>();</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Arial"/>
                <a:ea typeface="Arial"/>
                <a:cs typeface="Arial"/>
                <a:sym typeface="Arial"/>
              </a:rPr>
              <a:t>int</a:t>
            </a:r>
            <a:r>
              <a:rPr lang="en-GB" sz="1150">
                <a:solidFill>
                  <a:srgbClr val="BBBBBB"/>
                </a:solidFill>
                <a:latin typeface="Arial"/>
                <a:ea typeface="Arial"/>
                <a:cs typeface="Arial"/>
                <a:sym typeface="Arial"/>
              </a:rPr>
              <a:t> </a:t>
            </a:r>
            <a:r>
              <a:rPr lang="en-GB" sz="1150">
                <a:solidFill>
                  <a:srgbClr val="268BD2"/>
                </a:solidFill>
                <a:latin typeface="Arial"/>
                <a:ea typeface="Arial"/>
                <a:cs typeface="Arial"/>
                <a:sym typeface="Arial"/>
              </a:rPr>
              <a:t>main</a:t>
            </a:r>
            <a:r>
              <a:rPr lang="en-GB" sz="1150">
                <a:solidFill>
                  <a:srgbClr val="BBBBBB"/>
                </a:solidFill>
                <a:latin typeface="Arial"/>
                <a:ea typeface="Arial"/>
                <a:cs typeface="Arial"/>
                <a:sym typeface="Arial"/>
              </a:rPr>
              <a:t>() {</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Arial"/>
                <a:ea typeface="Arial"/>
                <a:cs typeface="Arial"/>
                <a:sym typeface="Arial"/>
              </a:rPr>
              <a:t> </a:t>
            </a:r>
            <a:r>
              <a:rPr lang="en-GB" sz="1150">
                <a:solidFill>
                  <a:srgbClr val="268BD2"/>
                </a:solidFill>
                <a:latin typeface="Arial"/>
                <a:ea typeface="Arial"/>
                <a:cs typeface="Arial"/>
                <a:sym typeface="Arial"/>
              </a:rPr>
              <a:t>greetings</a:t>
            </a:r>
            <a:r>
              <a:rPr lang="en-GB" sz="1150">
                <a:solidFill>
                  <a:srgbClr val="BBBBBB"/>
                </a:solidFill>
                <a:latin typeface="Arial"/>
                <a:ea typeface="Arial"/>
                <a:cs typeface="Arial"/>
                <a:sym typeface="Arial"/>
              </a:rPr>
              <a:t>();</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Arial"/>
                <a:ea typeface="Arial"/>
                <a:cs typeface="Arial"/>
                <a:sym typeface="Arial"/>
              </a:rPr>
              <a:t> cout </a:t>
            </a:r>
            <a:r>
              <a:rPr lang="en-GB" sz="1150">
                <a:solidFill>
                  <a:srgbClr val="859900"/>
                </a:solidFill>
                <a:latin typeface="Arial"/>
                <a:ea typeface="Arial"/>
                <a:cs typeface="Arial"/>
                <a:sym typeface="Arial"/>
              </a:rPr>
              <a:t>&lt;&lt;</a:t>
            </a:r>
            <a:r>
              <a:rPr lang="en-GB" sz="1150">
                <a:solidFill>
                  <a:srgbClr val="BBBBBB"/>
                </a:solidFill>
                <a:latin typeface="Arial"/>
                <a:ea typeface="Arial"/>
                <a:cs typeface="Arial"/>
                <a:sym typeface="Arial"/>
              </a:rPr>
              <a:t> </a:t>
            </a:r>
            <a:r>
              <a:rPr lang="en-GB" sz="1150">
                <a:solidFill>
                  <a:srgbClr val="2AA198"/>
                </a:solidFill>
                <a:latin typeface="Arial"/>
                <a:ea typeface="Arial"/>
                <a:cs typeface="Arial"/>
                <a:sym typeface="Arial"/>
              </a:rPr>
              <a:t>'5*5 = '</a:t>
            </a:r>
            <a:r>
              <a:rPr lang="en-GB" sz="1150">
                <a:solidFill>
                  <a:srgbClr val="BBBBBB"/>
                </a:solidFill>
                <a:latin typeface="Arial"/>
                <a:ea typeface="Arial"/>
                <a:cs typeface="Arial"/>
                <a:sym typeface="Arial"/>
              </a:rPr>
              <a:t> </a:t>
            </a:r>
            <a:r>
              <a:rPr lang="en-GB" sz="1150">
                <a:solidFill>
                  <a:srgbClr val="859900"/>
                </a:solidFill>
                <a:latin typeface="Arial"/>
                <a:ea typeface="Arial"/>
                <a:cs typeface="Arial"/>
                <a:sym typeface="Arial"/>
              </a:rPr>
              <a:t>&lt;&lt;</a:t>
            </a:r>
            <a:r>
              <a:rPr lang="en-GB" sz="1150">
                <a:solidFill>
                  <a:srgbClr val="BBBBBB"/>
                </a:solidFill>
                <a:latin typeface="Arial"/>
                <a:ea typeface="Arial"/>
                <a:cs typeface="Arial"/>
                <a:sym typeface="Arial"/>
              </a:rPr>
              <a:t> </a:t>
            </a:r>
            <a:r>
              <a:rPr lang="en-GB" sz="1150">
                <a:solidFill>
                  <a:srgbClr val="268BD2"/>
                </a:solidFill>
                <a:latin typeface="Arial"/>
                <a:ea typeface="Arial"/>
                <a:cs typeface="Arial"/>
                <a:sym typeface="Arial"/>
              </a:rPr>
              <a:t>square</a:t>
            </a:r>
            <a:r>
              <a:rPr lang="en-GB" sz="1150">
                <a:solidFill>
                  <a:srgbClr val="BBBBBB"/>
                </a:solidFill>
                <a:latin typeface="Arial"/>
                <a:ea typeface="Arial"/>
                <a:cs typeface="Arial"/>
                <a:sym typeface="Arial"/>
              </a:rPr>
              <a:t>(</a:t>
            </a:r>
            <a:r>
              <a:rPr lang="en-GB" sz="1150">
                <a:solidFill>
                  <a:srgbClr val="D33682"/>
                </a:solidFill>
                <a:latin typeface="Arial"/>
                <a:ea typeface="Arial"/>
                <a:cs typeface="Arial"/>
                <a:sym typeface="Arial"/>
              </a:rPr>
              <a:t>5</a:t>
            </a:r>
            <a:r>
              <a:rPr lang="en-GB" sz="1150">
                <a:solidFill>
                  <a:srgbClr val="BBBBBB"/>
                </a:solidFill>
                <a:latin typeface="Arial"/>
                <a:ea typeface="Arial"/>
                <a:cs typeface="Arial"/>
                <a:sym typeface="Arial"/>
              </a:rPr>
              <a:t>);</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Arial"/>
                <a:ea typeface="Arial"/>
                <a:cs typeface="Arial"/>
                <a:sym typeface="Arial"/>
              </a:rPr>
              <a:t>}</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Arial"/>
                <a:ea typeface="Arial"/>
                <a:cs typeface="Arial"/>
                <a:sym typeface="Arial"/>
              </a:rPr>
              <a:t>int</a:t>
            </a:r>
            <a:r>
              <a:rPr lang="en-GB" sz="1150">
                <a:solidFill>
                  <a:srgbClr val="BBBBBB"/>
                </a:solidFill>
                <a:latin typeface="Arial"/>
                <a:ea typeface="Arial"/>
                <a:cs typeface="Arial"/>
                <a:sym typeface="Arial"/>
              </a:rPr>
              <a:t> </a:t>
            </a:r>
            <a:r>
              <a:rPr lang="en-GB" sz="1150">
                <a:solidFill>
                  <a:srgbClr val="268BD2"/>
                </a:solidFill>
                <a:latin typeface="Arial"/>
                <a:ea typeface="Arial"/>
                <a:cs typeface="Arial"/>
                <a:sym typeface="Arial"/>
              </a:rPr>
              <a:t>square</a:t>
            </a:r>
            <a:r>
              <a:rPr lang="en-GB" sz="1150">
                <a:solidFill>
                  <a:srgbClr val="BBBBBB"/>
                </a:solidFill>
                <a:latin typeface="Arial"/>
                <a:ea typeface="Arial"/>
                <a:cs typeface="Arial"/>
                <a:sym typeface="Arial"/>
              </a:rPr>
              <a:t>(</a:t>
            </a:r>
            <a:r>
              <a:rPr lang="en-GB" sz="1150" b="1">
                <a:solidFill>
                  <a:srgbClr val="93A1A1"/>
                </a:solidFill>
                <a:latin typeface="Arial"/>
                <a:ea typeface="Arial"/>
                <a:cs typeface="Arial"/>
                <a:sym typeface="Arial"/>
              </a:rPr>
              <a:t>int</a:t>
            </a:r>
            <a:r>
              <a:rPr lang="en-GB" sz="1150">
                <a:solidFill>
                  <a:srgbClr val="BBBBBB"/>
                </a:solidFill>
                <a:latin typeface="Arial"/>
                <a:ea typeface="Arial"/>
                <a:cs typeface="Arial"/>
                <a:sym typeface="Arial"/>
              </a:rPr>
              <a:t> n) {</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a:solidFill>
                  <a:srgbClr val="859900"/>
                </a:solidFill>
                <a:latin typeface="Arial"/>
                <a:ea typeface="Arial"/>
                <a:cs typeface="Arial"/>
                <a:sym typeface="Arial"/>
              </a:rPr>
              <a:t>return</a:t>
            </a:r>
            <a:r>
              <a:rPr lang="en-GB" sz="1150">
                <a:solidFill>
                  <a:srgbClr val="BBBBBB"/>
                </a:solidFill>
                <a:latin typeface="Arial"/>
                <a:ea typeface="Arial"/>
                <a:cs typeface="Arial"/>
                <a:sym typeface="Arial"/>
              </a:rPr>
              <a:t> n</a:t>
            </a:r>
            <a:r>
              <a:rPr lang="en-GB" sz="1150">
                <a:solidFill>
                  <a:srgbClr val="859900"/>
                </a:solidFill>
                <a:latin typeface="Arial"/>
                <a:ea typeface="Arial"/>
                <a:cs typeface="Arial"/>
                <a:sym typeface="Arial"/>
              </a:rPr>
              <a:t>*</a:t>
            </a:r>
            <a:r>
              <a:rPr lang="en-GB" sz="1150">
                <a:solidFill>
                  <a:srgbClr val="BBBBBB"/>
                </a:solidFill>
                <a:latin typeface="Arial"/>
                <a:ea typeface="Arial"/>
                <a:cs typeface="Arial"/>
                <a:sym typeface="Arial"/>
              </a:rPr>
              <a:t>n;</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Arial"/>
                <a:ea typeface="Arial"/>
                <a:cs typeface="Arial"/>
                <a:sym typeface="Arial"/>
              </a:rPr>
              <a:t>}</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Arial"/>
                <a:ea typeface="Arial"/>
                <a:cs typeface="Arial"/>
                <a:sym typeface="Arial"/>
              </a:rPr>
              <a:t>void</a:t>
            </a:r>
            <a:r>
              <a:rPr lang="en-GB" sz="1150">
                <a:solidFill>
                  <a:srgbClr val="BBBBBB"/>
                </a:solidFill>
                <a:latin typeface="Arial"/>
                <a:ea typeface="Arial"/>
                <a:cs typeface="Arial"/>
                <a:sym typeface="Arial"/>
              </a:rPr>
              <a:t> </a:t>
            </a:r>
            <a:r>
              <a:rPr lang="en-GB" sz="1150">
                <a:solidFill>
                  <a:srgbClr val="268BD2"/>
                </a:solidFill>
                <a:latin typeface="Arial"/>
                <a:ea typeface="Arial"/>
                <a:cs typeface="Arial"/>
                <a:sym typeface="Arial"/>
              </a:rPr>
              <a:t>greetings</a:t>
            </a:r>
            <a:r>
              <a:rPr lang="en-GB" sz="1150">
                <a:solidFill>
                  <a:srgbClr val="BBBBBB"/>
                </a:solidFill>
                <a:latin typeface="Arial"/>
                <a:ea typeface="Arial"/>
                <a:cs typeface="Arial"/>
                <a:sym typeface="Arial"/>
              </a:rPr>
              <a:t>() {</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Arial"/>
                <a:ea typeface="Arial"/>
                <a:cs typeface="Arial"/>
                <a:sym typeface="Arial"/>
              </a:rPr>
              <a:t>cout </a:t>
            </a:r>
            <a:r>
              <a:rPr lang="en-GB" sz="1150">
                <a:solidFill>
                  <a:srgbClr val="859900"/>
                </a:solidFill>
                <a:latin typeface="Arial"/>
                <a:ea typeface="Arial"/>
                <a:cs typeface="Arial"/>
                <a:sym typeface="Arial"/>
              </a:rPr>
              <a:t>&lt;&lt;</a:t>
            </a:r>
            <a:r>
              <a:rPr lang="en-GB" sz="1150">
                <a:solidFill>
                  <a:srgbClr val="BBBBBB"/>
                </a:solidFill>
                <a:latin typeface="Arial"/>
                <a:ea typeface="Arial"/>
                <a:cs typeface="Arial"/>
                <a:sym typeface="Arial"/>
              </a:rPr>
              <a:t> </a:t>
            </a:r>
            <a:r>
              <a:rPr lang="en-GB" sz="1150">
                <a:solidFill>
                  <a:srgbClr val="2AA198"/>
                </a:solidFill>
                <a:latin typeface="Arial"/>
                <a:ea typeface="Arial"/>
                <a:cs typeface="Arial"/>
                <a:sym typeface="Arial"/>
              </a:rPr>
              <a:t>"Hello World!"</a:t>
            </a:r>
            <a:r>
              <a:rPr lang="en-GB" sz="1150">
                <a:solidFill>
                  <a:srgbClr val="BBBBBB"/>
                </a:solidFill>
                <a:latin typeface="Arial"/>
                <a:ea typeface="Arial"/>
                <a:cs typeface="Arial"/>
                <a:sym typeface="Arial"/>
              </a:rPr>
              <a:t>;</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Arial"/>
                <a:ea typeface="Arial"/>
                <a:cs typeface="Arial"/>
                <a:sym typeface="Arial"/>
              </a:rPr>
              <a:t>}</a:t>
            </a:r>
            <a:endParaRPr sz="1150">
              <a:solidFill>
                <a:srgbClr val="BBBBBB"/>
              </a:solidFill>
              <a:latin typeface="Arial"/>
              <a:ea typeface="Arial"/>
              <a:cs typeface="Arial"/>
              <a:sym typeface="Arial"/>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Arial"/>
              <a:ea typeface="Arial"/>
              <a:cs typeface="Arial"/>
              <a:sym typeface="Arial"/>
            </a:endParaRPr>
          </a:p>
          <a:p>
            <a:pPr marL="0" lvl="0" indent="0" algn="l" rtl="0">
              <a:spcBef>
                <a:spcPts val="0"/>
              </a:spcBef>
              <a:spcAft>
                <a:spcPts val="1600"/>
              </a:spcAft>
              <a:buNone/>
            </a:pPr>
            <a:endParaRPr sz="1000">
              <a:solidFill>
                <a:srgbClr val="859900"/>
              </a:solidFill>
              <a:latin typeface="Courier New"/>
              <a:ea typeface="Courier New"/>
              <a:cs typeface="Courier New"/>
              <a:sym typeface="Courier New"/>
            </a:endParaRPr>
          </a:p>
        </p:txBody>
      </p:sp>
      <p:sp>
        <p:nvSpPr>
          <p:cNvPr id="151" name="Google Shape;151;p22"/>
          <p:cNvSpPr txBox="1">
            <a:spLocks noGrp="1"/>
          </p:cNvSpPr>
          <p:nvPr>
            <p:ph type="body" idx="1"/>
          </p:nvPr>
        </p:nvSpPr>
        <p:spPr>
          <a:xfrm>
            <a:off x="3735638" y="646175"/>
            <a:ext cx="2538600" cy="3136800"/>
          </a:xfrm>
          <a:prstGeom prst="rect">
            <a:avLst/>
          </a:prstGeom>
          <a:solidFill>
            <a:srgbClr val="0E141E"/>
          </a:solidFill>
        </p:spPr>
        <p:txBody>
          <a:bodyPr spcFirstLastPara="1" wrap="square" lIns="91425" tIns="91425" rIns="91425" bIns="91425" anchor="t" anchorCtr="0">
            <a:noAutofit/>
          </a:bodyPr>
          <a:lstStyle/>
          <a:p>
            <a:pPr marL="0" lvl="0" indent="0" algn="l" rtl="0">
              <a:lnSpc>
                <a:spcPct val="130434"/>
              </a:lnSpc>
              <a:spcBef>
                <a:spcPts val="0"/>
              </a:spcBef>
              <a:spcAft>
                <a:spcPts val="0"/>
              </a:spcAft>
              <a:buNone/>
            </a:pPr>
            <a:r>
              <a:rPr lang="en-GB" sz="1000">
                <a:solidFill>
                  <a:srgbClr val="859900"/>
                </a:solidFill>
                <a:latin typeface="Courier New"/>
                <a:ea typeface="Courier New"/>
                <a:cs typeface="Courier New"/>
                <a:sym typeface="Courier New"/>
              </a:rPr>
              <a:t>#include</a:t>
            </a:r>
            <a:r>
              <a:rPr lang="en-GB" sz="1000">
                <a:solidFill>
                  <a:srgbClr val="B58900"/>
                </a:solidFill>
                <a:latin typeface="Courier New"/>
                <a:ea typeface="Courier New"/>
                <a:cs typeface="Courier New"/>
                <a:sym typeface="Courier New"/>
              </a:rPr>
              <a:t> </a:t>
            </a:r>
            <a:r>
              <a:rPr lang="en-GB" sz="1000">
                <a:solidFill>
                  <a:srgbClr val="2AA198"/>
                </a:solidFill>
                <a:latin typeface="Courier New"/>
                <a:ea typeface="Courier New"/>
                <a:cs typeface="Courier New"/>
                <a:sym typeface="Courier New"/>
              </a:rPr>
              <a:t>&lt;iostream&gt;</a:t>
            </a:r>
            <a:endParaRPr sz="1000">
              <a:solidFill>
                <a:srgbClr val="2AA198"/>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a:solidFill>
                  <a:srgbClr val="859900"/>
                </a:solidFill>
                <a:latin typeface="Courier New"/>
                <a:ea typeface="Courier New"/>
                <a:cs typeface="Courier New"/>
                <a:sym typeface="Courier New"/>
              </a:rPr>
              <a:t>using</a:t>
            </a:r>
            <a:r>
              <a:rPr lang="en-GB" sz="1000">
                <a:solidFill>
                  <a:srgbClr val="BBBBBB"/>
                </a:solidFill>
                <a:latin typeface="Courier New"/>
                <a:ea typeface="Courier New"/>
                <a:cs typeface="Courier New"/>
                <a:sym typeface="Courier New"/>
              </a:rPr>
              <a:t> </a:t>
            </a:r>
            <a:r>
              <a:rPr lang="en-GB" sz="1000" b="1">
                <a:solidFill>
                  <a:srgbClr val="93A1A1"/>
                </a:solidFill>
                <a:latin typeface="Courier New"/>
                <a:ea typeface="Courier New"/>
                <a:cs typeface="Courier New"/>
                <a:sym typeface="Courier New"/>
              </a:rPr>
              <a:t>namespace</a:t>
            </a:r>
            <a:r>
              <a:rPr lang="en-GB" sz="1000">
                <a:solidFill>
                  <a:srgbClr val="BBBBBB"/>
                </a:solidFill>
                <a:latin typeface="Courier New"/>
                <a:ea typeface="Courier New"/>
                <a:cs typeface="Courier New"/>
                <a:sym typeface="Courier New"/>
              </a:rPr>
              <a:t> </a:t>
            </a:r>
            <a:r>
              <a:rPr lang="en-GB" sz="1000">
                <a:solidFill>
                  <a:srgbClr val="CB4B16"/>
                </a:solidFill>
                <a:latin typeface="Courier New"/>
                <a:ea typeface="Courier New"/>
                <a:cs typeface="Courier New"/>
                <a:sym typeface="Courier New"/>
              </a:rPr>
              <a:t>std</a:t>
            </a: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b="1">
                <a:solidFill>
                  <a:srgbClr val="93A1A1"/>
                </a:solidFill>
                <a:latin typeface="Courier New"/>
                <a:ea typeface="Courier New"/>
                <a:cs typeface="Courier New"/>
                <a:sym typeface="Courier New"/>
              </a:rPr>
              <a:t>int</a:t>
            </a: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square</a:t>
            </a:r>
            <a:r>
              <a:rPr lang="en-GB" sz="1000">
                <a:solidFill>
                  <a:srgbClr val="BBBBBB"/>
                </a:solidFill>
                <a:latin typeface="Courier New"/>
                <a:ea typeface="Courier New"/>
                <a:cs typeface="Courier New"/>
                <a:sym typeface="Courier New"/>
              </a:rPr>
              <a:t>(</a:t>
            </a:r>
            <a:r>
              <a:rPr lang="en-GB" sz="1000" b="1">
                <a:solidFill>
                  <a:srgbClr val="93A1A1"/>
                </a:solidFill>
                <a:latin typeface="Courier New"/>
                <a:ea typeface="Courier New"/>
                <a:cs typeface="Courier New"/>
                <a:sym typeface="Courier New"/>
              </a:rPr>
              <a:t>int</a:t>
            </a:r>
            <a:r>
              <a:rPr lang="en-GB" sz="1000">
                <a:solidFill>
                  <a:srgbClr val="BBBBBB"/>
                </a:solidFill>
                <a:latin typeface="Courier New"/>
                <a:ea typeface="Courier New"/>
                <a:cs typeface="Courier New"/>
                <a:sym typeface="Courier New"/>
              </a:rPr>
              <a:t> n) {</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a:solidFill>
                  <a:srgbClr val="BBBBBB"/>
                </a:solidFill>
                <a:latin typeface="Courier New"/>
                <a:ea typeface="Courier New"/>
                <a:cs typeface="Courier New"/>
                <a:sym typeface="Courier New"/>
              </a:rPr>
              <a:t> </a:t>
            </a:r>
            <a:r>
              <a:rPr lang="en-GB" sz="1000">
                <a:solidFill>
                  <a:srgbClr val="859900"/>
                </a:solidFill>
                <a:latin typeface="Courier New"/>
                <a:ea typeface="Courier New"/>
                <a:cs typeface="Courier New"/>
                <a:sym typeface="Courier New"/>
              </a:rPr>
              <a:t>return</a:t>
            </a:r>
            <a:r>
              <a:rPr lang="en-GB" sz="1000">
                <a:solidFill>
                  <a:srgbClr val="BBBBBB"/>
                </a:solidFill>
                <a:latin typeface="Courier New"/>
                <a:ea typeface="Courier New"/>
                <a:cs typeface="Courier New"/>
                <a:sym typeface="Courier New"/>
              </a:rPr>
              <a:t> n</a:t>
            </a:r>
            <a:r>
              <a:rPr lang="en-GB" sz="1000">
                <a:solidFill>
                  <a:srgbClr val="859900"/>
                </a:solidFill>
                <a:latin typeface="Courier New"/>
                <a:ea typeface="Courier New"/>
                <a:cs typeface="Courier New"/>
                <a:sym typeface="Courier New"/>
              </a:rPr>
              <a:t>*</a:t>
            </a:r>
            <a:r>
              <a:rPr lang="en-GB" sz="1000">
                <a:solidFill>
                  <a:srgbClr val="BBBBBB"/>
                </a:solidFill>
                <a:latin typeface="Courier New"/>
                <a:ea typeface="Courier New"/>
                <a:cs typeface="Courier New"/>
                <a:sym typeface="Courier New"/>
              </a:rPr>
              <a:t>n;</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b="1">
                <a:solidFill>
                  <a:srgbClr val="93A1A1"/>
                </a:solidFill>
                <a:latin typeface="Courier New"/>
                <a:ea typeface="Courier New"/>
                <a:cs typeface="Courier New"/>
                <a:sym typeface="Courier New"/>
              </a:rPr>
              <a:t>void</a:t>
            </a: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greetings</a:t>
            </a:r>
            <a:r>
              <a:rPr lang="en-GB" sz="1000">
                <a:solidFill>
                  <a:srgbClr val="BBBBBB"/>
                </a:solidFill>
                <a:latin typeface="Courier New"/>
                <a:ea typeface="Courier New"/>
                <a:cs typeface="Courier New"/>
                <a:sym typeface="Courier New"/>
              </a:rPr>
              <a:t>() {</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a:solidFill>
                  <a:srgbClr val="BBBBBB"/>
                </a:solidFill>
                <a:latin typeface="Courier New"/>
                <a:ea typeface="Courier New"/>
                <a:cs typeface="Courier New"/>
                <a:sym typeface="Courier New"/>
              </a:rPr>
              <a:t> cout </a:t>
            </a:r>
            <a:r>
              <a:rPr lang="en-GB" sz="1000">
                <a:solidFill>
                  <a:srgbClr val="859900"/>
                </a:solidFill>
                <a:latin typeface="Courier New"/>
                <a:ea typeface="Courier New"/>
                <a:cs typeface="Courier New"/>
                <a:sym typeface="Courier New"/>
              </a:rPr>
              <a:t>&lt;&lt;</a:t>
            </a:r>
            <a:r>
              <a:rPr lang="en-GB" sz="1000">
                <a:solidFill>
                  <a:srgbClr val="BBBBBB"/>
                </a:solidFill>
                <a:latin typeface="Courier New"/>
                <a:ea typeface="Courier New"/>
                <a:cs typeface="Courier New"/>
                <a:sym typeface="Courier New"/>
              </a:rPr>
              <a:t> </a:t>
            </a:r>
            <a:r>
              <a:rPr lang="en-GB" sz="1000">
                <a:solidFill>
                  <a:srgbClr val="2AA198"/>
                </a:solidFill>
                <a:latin typeface="Courier New"/>
                <a:ea typeface="Courier New"/>
                <a:cs typeface="Courier New"/>
                <a:sym typeface="Courier New"/>
              </a:rPr>
              <a:t>"Hello World!"</a:t>
            </a: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b="1">
                <a:solidFill>
                  <a:srgbClr val="93A1A1"/>
                </a:solidFill>
                <a:latin typeface="Courier New"/>
                <a:ea typeface="Courier New"/>
                <a:cs typeface="Courier New"/>
                <a:sym typeface="Courier New"/>
              </a:rPr>
              <a:t>int</a:t>
            </a: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main</a:t>
            </a:r>
            <a:r>
              <a:rPr lang="en-GB" sz="1000">
                <a:solidFill>
                  <a:srgbClr val="BBBBBB"/>
                </a:solidFill>
                <a:latin typeface="Courier New"/>
                <a:ea typeface="Courier New"/>
                <a:cs typeface="Courier New"/>
                <a:sym typeface="Courier New"/>
              </a:rPr>
              <a:t>() {</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greetings</a:t>
            </a: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a:solidFill>
                  <a:srgbClr val="BBBBBB"/>
                </a:solidFill>
                <a:latin typeface="Courier New"/>
                <a:ea typeface="Courier New"/>
                <a:cs typeface="Courier New"/>
                <a:sym typeface="Courier New"/>
              </a:rPr>
              <a:t> cout </a:t>
            </a:r>
            <a:r>
              <a:rPr lang="en-GB" sz="1000">
                <a:solidFill>
                  <a:srgbClr val="859900"/>
                </a:solidFill>
                <a:latin typeface="Courier New"/>
                <a:ea typeface="Courier New"/>
                <a:cs typeface="Courier New"/>
                <a:sym typeface="Courier New"/>
              </a:rPr>
              <a:t>&lt;&lt;</a:t>
            </a:r>
            <a:r>
              <a:rPr lang="en-GB" sz="1000">
                <a:solidFill>
                  <a:srgbClr val="BBBBBB"/>
                </a:solidFill>
                <a:latin typeface="Courier New"/>
                <a:ea typeface="Courier New"/>
                <a:cs typeface="Courier New"/>
                <a:sym typeface="Courier New"/>
              </a:rPr>
              <a:t> </a:t>
            </a:r>
            <a:r>
              <a:rPr lang="en-GB" sz="1000">
                <a:solidFill>
                  <a:srgbClr val="2AA198"/>
                </a:solidFill>
                <a:latin typeface="Courier New"/>
                <a:ea typeface="Courier New"/>
                <a:cs typeface="Courier New"/>
                <a:sym typeface="Courier New"/>
              </a:rPr>
              <a:t>'5*5 = '</a:t>
            </a:r>
            <a:r>
              <a:rPr lang="en-GB" sz="1000">
                <a:solidFill>
                  <a:srgbClr val="BBBBBB"/>
                </a:solidFill>
                <a:latin typeface="Courier New"/>
                <a:ea typeface="Courier New"/>
                <a:cs typeface="Courier New"/>
                <a:sym typeface="Courier New"/>
              </a:rPr>
              <a:t> </a:t>
            </a:r>
            <a:r>
              <a:rPr lang="en-GB" sz="1000">
                <a:solidFill>
                  <a:srgbClr val="859900"/>
                </a:solidFill>
                <a:latin typeface="Courier New"/>
                <a:ea typeface="Courier New"/>
                <a:cs typeface="Courier New"/>
                <a:sym typeface="Courier New"/>
              </a:rPr>
              <a:t>&lt;&lt;</a:t>
            </a:r>
            <a:r>
              <a:rPr lang="en-GB" sz="1000">
                <a:solidFill>
                  <a:srgbClr val="BBBBBB"/>
                </a:solidFill>
                <a:latin typeface="Courier New"/>
                <a:ea typeface="Courier New"/>
                <a:cs typeface="Courier New"/>
                <a:sym typeface="Courier New"/>
              </a:rPr>
              <a:t> </a:t>
            </a:r>
            <a:r>
              <a:rPr lang="en-GB" sz="1000">
                <a:solidFill>
                  <a:srgbClr val="268BD2"/>
                </a:solidFill>
                <a:latin typeface="Courier New"/>
                <a:ea typeface="Courier New"/>
                <a:cs typeface="Courier New"/>
                <a:sym typeface="Courier New"/>
              </a:rPr>
              <a:t>square</a:t>
            </a:r>
            <a:r>
              <a:rPr lang="en-GB" sz="1000">
                <a:solidFill>
                  <a:srgbClr val="BBBBBB"/>
                </a:solidFill>
                <a:latin typeface="Courier New"/>
                <a:ea typeface="Courier New"/>
                <a:cs typeface="Courier New"/>
                <a:sym typeface="Courier New"/>
              </a:rPr>
              <a:t>(</a:t>
            </a:r>
            <a:r>
              <a:rPr lang="en-GB" sz="1000">
                <a:solidFill>
                  <a:srgbClr val="D33682"/>
                </a:solidFill>
                <a:latin typeface="Courier New"/>
                <a:ea typeface="Courier New"/>
                <a:cs typeface="Courier New"/>
                <a:sym typeface="Courier New"/>
              </a:rPr>
              <a:t>5</a:t>
            </a: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000">
                <a:solidFill>
                  <a:srgbClr val="BBBBBB"/>
                </a:solidFill>
                <a:latin typeface="Courier New"/>
                <a:ea typeface="Courier New"/>
                <a:cs typeface="Courier New"/>
                <a:sym typeface="Courier New"/>
              </a:rPr>
              <a:t>}</a:t>
            </a:r>
            <a:endParaRPr sz="1000">
              <a:solidFill>
                <a:srgbClr val="BBBBBB"/>
              </a:solidFill>
              <a:latin typeface="Courier New"/>
              <a:ea typeface="Courier New"/>
              <a:cs typeface="Courier New"/>
              <a:sym typeface="Courier New"/>
            </a:endParaRPr>
          </a:p>
          <a:p>
            <a:pPr marL="0" lvl="0" indent="0" algn="l" rtl="0">
              <a:spcBef>
                <a:spcPts val="0"/>
              </a:spcBef>
              <a:spcAft>
                <a:spcPts val="1600"/>
              </a:spcAft>
              <a:buNone/>
            </a:pPr>
            <a:endParaRPr sz="1000">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3"/>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Exercise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Convert Celcius </a:t>
            </a:r>
            <a:endParaRPr/>
          </a:p>
          <a:p>
            <a:pPr marL="0" lvl="0" indent="0" algn="l" rtl="0">
              <a:spcBef>
                <a:spcPts val="0"/>
              </a:spcBef>
              <a:spcAft>
                <a:spcPts val="0"/>
              </a:spcAft>
              <a:buNone/>
            </a:pPr>
            <a:r>
              <a:rPr lang="en-GB"/>
              <a:t>to Fahrenheit</a:t>
            </a:r>
            <a:endParaRPr/>
          </a:p>
        </p:txBody>
      </p:sp>
      <p:sp>
        <p:nvSpPr>
          <p:cNvPr id="162" name="Google Shape;162;p24"/>
          <p:cNvSpPr txBox="1">
            <a:spLocks noGrp="1"/>
          </p:cNvSpPr>
          <p:nvPr>
            <p:ph type="body" idx="1"/>
          </p:nvPr>
        </p:nvSpPr>
        <p:spPr>
          <a:xfrm>
            <a:off x="729450" y="2272800"/>
            <a:ext cx="4633800" cy="2503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sz="1800"/>
              <a:t>Given temperature in Celcius</a:t>
            </a:r>
            <a:endParaRPr sz="1800"/>
          </a:p>
          <a:p>
            <a:pPr marL="914400" lvl="1" indent="-317500" algn="l" rtl="0">
              <a:spcBef>
                <a:spcPts val="0"/>
              </a:spcBef>
              <a:spcAft>
                <a:spcPts val="0"/>
              </a:spcAft>
              <a:buSzPts val="1400"/>
              <a:buFont typeface="Courier New"/>
              <a:buChar char="○"/>
            </a:pPr>
            <a:r>
              <a:rPr lang="en-GB" sz="1400">
                <a:highlight>
                  <a:srgbClr val="EFEFEF"/>
                </a:highlight>
                <a:latin typeface="Courier New"/>
                <a:ea typeface="Courier New"/>
                <a:cs typeface="Courier New"/>
                <a:sym typeface="Courier New"/>
              </a:rPr>
              <a:t>Fahrenheit = Celcius * 9/5 + 32</a:t>
            </a:r>
            <a:endParaRPr sz="1400">
              <a:highlight>
                <a:srgbClr val="EFEFEF"/>
              </a:highlight>
              <a:latin typeface="Courier New"/>
              <a:ea typeface="Courier New"/>
              <a:cs typeface="Courier New"/>
              <a:sym typeface="Courier New"/>
            </a:endParaRPr>
          </a:p>
          <a:p>
            <a:pPr marL="457200" lvl="0" indent="-342900" algn="l" rtl="0">
              <a:spcBef>
                <a:spcPts val="0"/>
              </a:spcBef>
              <a:spcAft>
                <a:spcPts val="0"/>
              </a:spcAft>
              <a:buSzPts val="1800"/>
              <a:buChar char="●"/>
            </a:pPr>
            <a:r>
              <a:rPr lang="en-GB" sz="1800"/>
              <a:t>Write a function that accept parameter of temperature in celcius as </a:t>
            </a:r>
            <a:r>
              <a:rPr lang="en-GB" sz="1800" b="1">
                <a:latin typeface="Courier New"/>
                <a:ea typeface="Courier New"/>
                <a:cs typeface="Courier New"/>
                <a:sym typeface="Courier New"/>
              </a:rPr>
              <a:t>int</a:t>
            </a:r>
            <a:r>
              <a:rPr lang="en-GB" sz="1800"/>
              <a:t> and return the fahrenheit equivalent </a:t>
            </a:r>
            <a:endParaRPr sz="1800"/>
          </a:p>
          <a:p>
            <a:pPr marL="0" lvl="0" indent="0" algn="l" rtl="0">
              <a:spcBef>
                <a:spcPts val="1600"/>
              </a:spcBef>
              <a:spcAft>
                <a:spcPts val="1600"/>
              </a:spcAft>
              <a:buNone/>
            </a:pPr>
            <a:endParaRPr sz="1800"/>
          </a:p>
        </p:txBody>
      </p:sp>
      <p:sp>
        <p:nvSpPr>
          <p:cNvPr id="163" name="Google Shape;163;p24"/>
          <p:cNvSpPr txBox="1"/>
          <p:nvPr/>
        </p:nvSpPr>
        <p:spPr>
          <a:xfrm>
            <a:off x="5531200" y="1318650"/>
            <a:ext cx="3515100" cy="3528300"/>
          </a:xfrm>
          <a:prstGeom prst="rect">
            <a:avLst/>
          </a:prstGeom>
          <a:solidFill>
            <a:srgbClr val="0E141E"/>
          </a:solidFill>
          <a:ln>
            <a:noFill/>
          </a:ln>
        </p:spPr>
        <p:txBody>
          <a:bodyPr spcFirstLastPara="1" wrap="square" lIns="91425" tIns="91425" rIns="91425" bIns="91425" anchor="t" anchorCtr="0">
            <a:noAutofit/>
          </a:bodyPr>
          <a:lstStyle/>
          <a:p>
            <a:pPr marL="0" lvl="0" indent="0" algn="l" rtl="0">
              <a:lnSpc>
                <a:spcPct val="130434"/>
              </a:lnSpc>
              <a:spcBef>
                <a:spcPts val="0"/>
              </a:spcBef>
              <a:spcAft>
                <a:spcPts val="0"/>
              </a:spcAft>
              <a:buClr>
                <a:srgbClr val="000000"/>
              </a:buClr>
              <a:buSzPts val="1100"/>
              <a:buFont typeface="Arial"/>
              <a:buNone/>
            </a:pPr>
            <a:r>
              <a:rPr lang="en-GB" sz="1150">
                <a:solidFill>
                  <a:srgbClr val="FFFFFF"/>
                </a:solidFill>
                <a:latin typeface="Courier New"/>
                <a:ea typeface="Courier New"/>
                <a:cs typeface="Courier New"/>
                <a:sym typeface="Courier New"/>
              </a:rPr>
              <a:t>// nama file: exercise-02.cpp</a:t>
            </a:r>
            <a:endParaRPr sz="1150">
              <a:solidFill>
                <a:srgbClr val="859900"/>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859900"/>
                </a:solidFill>
                <a:latin typeface="Courier New"/>
                <a:ea typeface="Courier New"/>
                <a:cs typeface="Courier New"/>
                <a:sym typeface="Courier New"/>
              </a:rPr>
              <a:t>#include</a:t>
            </a:r>
            <a:r>
              <a:rPr lang="en-GB" sz="1150">
                <a:solidFill>
                  <a:srgbClr val="B58900"/>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&lt;iostream&gt;</a:t>
            </a:r>
            <a:endParaRPr sz="1150">
              <a:solidFill>
                <a:srgbClr val="2AA198"/>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859900"/>
                </a:solidFill>
                <a:latin typeface="Courier New"/>
                <a:ea typeface="Courier New"/>
                <a:cs typeface="Courier New"/>
                <a:sym typeface="Courier New"/>
              </a:rPr>
              <a:t>using</a:t>
            </a: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namespace</a:t>
            </a:r>
            <a:r>
              <a:rPr lang="en-GB" sz="1150">
                <a:solidFill>
                  <a:srgbClr val="BBBBBB"/>
                </a:solidFill>
                <a:latin typeface="Courier New"/>
                <a:ea typeface="Courier New"/>
                <a:cs typeface="Courier New"/>
                <a:sym typeface="Courier New"/>
              </a:rPr>
              <a:t> </a:t>
            </a:r>
            <a:r>
              <a:rPr lang="en-GB" sz="1150">
                <a:solidFill>
                  <a:srgbClr val="CB4B16"/>
                </a:solidFill>
                <a:latin typeface="Courier New"/>
                <a:ea typeface="Courier New"/>
                <a:cs typeface="Courier New"/>
                <a:sym typeface="Courier New"/>
              </a:rPr>
              <a:t>std</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Courier New"/>
                <a:ea typeface="Courier New"/>
                <a:cs typeface="Courier New"/>
                <a:sym typeface="Courier New"/>
              </a:rPr>
              <a:t>float</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cel2Fah</a:t>
            </a:r>
            <a:r>
              <a:rPr lang="en-GB" sz="1150">
                <a:solidFill>
                  <a:srgbClr val="BBBBBB"/>
                </a:solidFill>
                <a:latin typeface="Courier New"/>
                <a:ea typeface="Courier New"/>
                <a:cs typeface="Courier New"/>
                <a:sym typeface="Courier New"/>
              </a:rPr>
              <a:t>(</a:t>
            </a: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temp)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a:t>
            </a:r>
            <a:r>
              <a:rPr lang="en-GB" sz="1150" i="1">
                <a:solidFill>
                  <a:srgbClr val="657B83"/>
                </a:solidFill>
                <a:latin typeface="Courier New"/>
                <a:ea typeface="Courier New"/>
                <a:cs typeface="Courier New"/>
                <a:sym typeface="Courier New"/>
              </a:rPr>
              <a:t>// Write your code here</a:t>
            </a:r>
            <a:endParaRPr sz="1150" i="1">
              <a:solidFill>
                <a:srgbClr val="657B83"/>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return</a:t>
            </a:r>
            <a:r>
              <a:rPr lang="en-GB" sz="1150">
                <a:solidFill>
                  <a:srgbClr val="BBBBBB"/>
                </a:solidFill>
                <a:latin typeface="Courier New"/>
                <a:ea typeface="Courier New"/>
                <a:cs typeface="Courier New"/>
                <a:sym typeface="Courier New"/>
              </a:rPr>
              <a:t> </a:t>
            </a:r>
            <a:r>
              <a:rPr lang="en-GB" sz="1150">
                <a:solidFill>
                  <a:srgbClr val="D33682"/>
                </a:solidFill>
                <a:latin typeface="Courier New"/>
                <a:ea typeface="Courier New"/>
                <a:cs typeface="Courier New"/>
                <a:sym typeface="Courier New"/>
              </a:rPr>
              <a:t>0</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main</a:t>
            </a:r>
            <a:r>
              <a:rPr lang="en-GB" sz="1150">
                <a:solidFill>
                  <a:srgbClr val="BBBBBB"/>
                </a:solidFill>
                <a:latin typeface="Courier New"/>
                <a:ea typeface="Courier New"/>
                <a:cs typeface="Courier New"/>
                <a:sym typeface="Courier New"/>
              </a:rPr>
              <a:t>()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celcius </a:t>
            </a:r>
            <a:r>
              <a:rPr lang="en-GB" sz="1150">
                <a:solidFill>
                  <a:srgbClr val="859900"/>
                </a:solidFill>
                <a:latin typeface="Courier New"/>
                <a:ea typeface="Courier New"/>
                <a:cs typeface="Courier New"/>
                <a:sym typeface="Courier New"/>
              </a:rPr>
              <a:t>=</a:t>
            </a:r>
            <a:r>
              <a:rPr lang="en-GB" sz="1150">
                <a:solidFill>
                  <a:srgbClr val="BBBBBB"/>
                </a:solidFill>
                <a:latin typeface="Courier New"/>
                <a:ea typeface="Courier New"/>
                <a:cs typeface="Courier New"/>
                <a:sym typeface="Courier New"/>
              </a:rPr>
              <a:t> </a:t>
            </a:r>
            <a:r>
              <a:rPr lang="en-GB" sz="1150">
                <a:solidFill>
                  <a:srgbClr val="D33682"/>
                </a:solidFill>
                <a:latin typeface="Courier New"/>
                <a:ea typeface="Courier New"/>
                <a:cs typeface="Courier New"/>
                <a:sym typeface="Courier New"/>
              </a:rPr>
              <a:t>9</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float</a:t>
            </a:r>
            <a:r>
              <a:rPr lang="en-GB" sz="1150">
                <a:solidFill>
                  <a:srgbClr val="BBBBBB"/>
                </a:solidFill>
                <a:latin typeface="Courier New"/>
                <a:ea typeface="Courier New"/>
                <a:cs typeface="Courier New"/>
                <a:sym typeface="Courier New"/>
              </a:rPr>
              <a:t> fahrenheit </a:t>
            </a:r>
            <a:r>
              <a:rPr lang="en-GB" sz="1150">
                <a:solidFill>
                  <a:srgbClr val="859900"/>
                </a:solidFill>
                <a:latin typeface="Courier New"/>
                <a:ea typeface="Courier New"/>
                <a:cs typeface="Courier New"/>
                <a:sym typeface="Courier New"/>
              </a:rPr>
              <a:t>=</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cel2Fah</a:t>
            </a:r>
            <a:r>
              <a:rPr lang="en-GB" sz="1150">
                <a:solidFill>
                  <a:srgbClr val="BBBBBB"/>
                </a:solidFill>
                <a:latin typeface="Courier New"/>
                <a:ea typeface="Courier New"/>
                <a:cs typeface="Courier New"/>
                <a:sym typeface="Courier New"/>
              </a:rPr>
              <a:t>(celcius);</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"temp is "</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fahrenheit;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Pass by Value</a:t>
            </a:r>
            <a:endParaRPr/>
          </a:p>
        </p:txBody>
      </p:sp>
      <p:sp>
        <p:nvSpPr>
          <p:cNvPr id="169" name="Google Shape;169;p25"/>
          <p:cNvSpPr txBox="1">
            <a:spLocks noGrp="1"/>
          </p:cNvSpPr>
          <p:nvPr>
            <p:ph type="body" idx="1"/>
          </p:nvPr>
        </p:nvSpPr>
        <p:spPr>
          <a:xfrm>
            <a:off x="729450" y="2078875"/>
            <a:ext cx="7688700" cy="20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GB"/>
              <a:t>Pass by Value mengirimkan parameter berdasarkan nilai variabel asalnya yang akan dihubungkan terhadap paramater fungsi pemanggil.</a:t>
            </a:r>
            <a:endParaRPr/>
          </a:p>
          <a:p>
            <a:pPr marL="0" lvl="0" indent="0" algn="l" rtl="0">
              <a:spcBef>
                <a:spcPts val="0"/>
              </a:spcBef>
              <a:spcAft>
                <a:spcPts val="0"/>
              </a:spcAft>
              <a:buClr>
                <a:srgbClr val="000000"/>
              </a:buClr>
              <a:buSzPts val="1100"/>
              <a:buFont typeface="Arial"/>
              <a:buNone/>
            </a:pPr>
            <a:r>
              <a:rPr lang="en-GB"/>
              <a:t>Ciri :</a:t>
            </a:r>
            <a:endParaRPr/>
          </a:p>
          <a:p>
            <a:pPr marL="457200" lvl="0" indent="-311150" algn="l" rtl="0">
              <a:spcBef>
                <a:spcPts val="0"/>
              </a:spcBef>
              <a:spcAft>
                <a:spcPts val="0"/>
              </a:spcAft>
              <a:buSzPts val="1300"/>
              <a:buChar char="●"/>
            </a:pPr>
            <a:r>
              <a:rPr lang="en-GB"/>
              <a:t>Penulisan di parameter formal </a:t>
            </a:r>
            <a:r>
              <a:rPr lang="en-GB" b="1">
                <a:highlight>
                  <a:srgbClr val="EFEFEF"/>
                </a:highlight>
                <a:latin typeface="Courier New"/>
                <a:ea typeface="Courier New"/>
                <a:cs typeface="Courier New"/>
                <a:sym typeface="Courier New"/>
              </a:rPr>
              <a:t>int func(type var)</a:t>
            </a:r>
            <a:endParaRPr b="1">
              <a:highlight>
                <a:srgbClr val="EFEFEF"/>
              </a:highlight>
              <a:latin typeface="Courier New"/>
              <a:ea typeface="Courier New"/>
              <a:cs typeface="Courier New"/>
              <a:sym typeface="Courier New"/>
            </a:endParaRPr>
          </a:p>
          <a:p>
            <a:pPr marL="457200" lvl="0" indent="-311150" algn="l" rtl="0">
              <a:spcBef>
                <a:spcPts val="0"/>
              </a:spcBef>
              <a:spcAft>
                <a:spcPts val="0"/>
              </a:spcAft>
              <a:buSzPts val="1300"/>
              <a:buChar char="●"/>
            </a:pPr>
            <a:r>
              <a:rPr lang="en-GB"/>
              <a:t>Formal hanya bisa baca nilai actual (read only)</a:t>
            </a:r>
            <a:endParaRPr/>
          </a:p>
          <a:p>
            <a:pPr marL="457200" lvl="0" indent="-311150" algn="l" rtl="0">
              <a:spcBef>
                <a:spcPts val="0"/>
              </a:spcBef>
              <a:spcAft>
                <a:spcPts val="0"/>
              </a:spcAft>
              <a:buSzPts val="1300"/>
              <a:buChar char="●"/>
            </a:pPr>
            <a:r>
              <a:rPr lang="en-GB"/>
              <a:t>Parameter formal merupakan salinan dari aktual</a:t>
            </a:r>
            <a:endParaRPr/>
          </a:p>
          <a:p>
            <a:pPr marL="457200" lvl="0" indent="-311150" algn="l" rtl="0">
              <a:spcBef>
                <a:spcPts val="0"/>
              </a:spcBef>
              <a:spcAft>
                <a:spcPts val="0"/>
              </a:spcAft>
              <a:buSzPts val="1300"/>
              <a:buChar char="●"/>
            </a:pPr>
            <a:r>
              <a:rPr lang="en-GB"/>
              <a:t>Formal tidak mempengaruhi aktual </a:t>
            </a:r>
            <a:endParaRPr/>
          </a:p>
          <a:p>
            <a:pPr marL="457200" lvl="0" indent="-311150" algn="l" rtl="0">
              <a:spcBef>
                <a:spcPts val="0"/>
              </a:spcBef>
              <a:spcAft>
                <a:spcPts val="0"/>
              </a:spcAft>
              <a:buSzPts val="1300"/>
              <a:buChar char="●"/>
            </a:pPr>
            <a:r>
              <a:rPr lang="en-GB"/>
              <a:t>Parameter aktual bisa berupa konstanta, variable, dan ekspresi</a:t>
            </a:r>
            <a:endParaRPr/>
          </a:p>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Pass by Refference</a:t>
            </a:r>
            <a:endParaRPr/>
          </a:p>
        </p:txBody>
      </p:sp>
      <p:sp>
        <p:nvSpPr>
          <p:cNvPr id="175" name="Google Shape;175;p26"/>
          <p:cNvSpPr txBox="1">
            <a:spLocks noGrp="1"/>
          </p:cNvSpPr>
          <p:nvPr>
            <p:ph type="body" idx="1"/>
          </p:nvPr>
        </p:nvSpPr>
        <p:spPr>
          <a:xfrm>
            <a:off x="729450" y="2078875"/>
            <a:ext cx="7688700" cy="20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GB"/>
              <a:t>Pass by Reference mengirimkan parameter berdasarkan alamat dari nilai tertentu, maka dari itu bila ada nilai yang dirubah dari alamat asalnya maka akan terjadi perubahan juga terhadap nilai parameter yang di panggil.</a:t>
            </a:r>
            <a:endParaRPr/>
          </a:p>
          <a:p>
            <a:pPr marL="0" lvl="0" indent="0" algn="l" rtl="0">
              <a:spcBef>
                <a:spcPts val="0"/>
              </a:spcBef>
              <a:spcAft>
                <a:spcPts val="0"/>
              </a:spcAft>
              <a:buClr>
                <a:srgbClr val="000000"/>
              </a:buClr>
              <a:buSzPts val="1100"/>
              <a:buFont typeface="Arial"/>
              <a:buNone/>
            </a:pPr>
            <a:r>
              <a:rPr lang="en-GB"/>
              <a:t>Ciri :</a:t>
            </a:r>
            <a:endParaRPr/>
          </a:p>
          <a:p>
            <a:pPr marL="457200" lvl="0" indent="-311150" algn="l" rtl="0">
              <a:spcBef>
                <a:spcPts val="0"/>
              </a:spcBef>
              <a:spcAft>
                <a:spcPts val="0"/>
              </a:spcAft>
              <a:buSzPts val="1300"/>
              <a:buChar char="●"/>
            </a:pPr>
            <a:r>
              <a:rPr lang="en-GB"/>
              <a:t>Penulisan di parameter formal </a:t>
            </a:r>
            <a:r>
              <a:rPr lang="en-GB" b="1">
                <a:highlight>
                  <a:srgbClr val="EFEFEF"/>
                </a:highlight>
                <a:latin typeface="Courier New"/>
                <a:ea typeface="Courier New"/>
                <a:cs typeface="Courier New"/>
                <a:sym typeface="Courier New"/>
              </a:rPr>
              <a:t>int func(type &amp;var)</a:t>
            </a:r>
            <a:endParaRPr/>
          </a:p>
          <a:p>
            <a:pPr marL="457200" lvl="0" indent="-311150" algn="l" rtl="0">
              <a:spcBef>
                <a:spcPts val="0"/>
              </a:spcBef>
              <a:spcAft>
                <a:spcPts val="0"/>
              </a:spcAft>
              <a:buSzPts val="1300"/>
              <a:buChar char="●"/>
            </a:pPr>
            <a:r>
              <a:rPr lang="en-GB"/>
              <a:t>Bisa baca dan tulis (read /write)</a:t>
            </a:r>
            <a:endParaRPr/>
          </a:p>
          <a:p>
            <a:pPr marL="457200" lvl="0" indent="-311150" algn="l" rtl="0">
              <a:spcBef>
                <a:spcPts val="0"/>
              </a:spcBef>
              <a:spcAft>
                <a:spcPts val="0"/>
              </a:spcAft>
              <a:buSzPts val="1300"/>
              <a:buChar char="●"/>
            </a:pPr>
            <a:r>
              <a:rPr lang="en-GB"/>
              <a:t>Merupakan alias atau sinonim</a:t>
            </a:r>
            <a:endParaRPr/>
          </a:p>
          <a:p>
            <a:pPr marL="457200" lvl="0" indent="-311150" algn="l" rtl="0">
              <a:spcBef>
                <a:spcPts val="0"/>
              </a:spcBef>
              <a:spcAft>
                <a:spcPts val="0"/>
              </a:spcAft>
              <a:buSzPts val="1300"/>
              <a:buChar char="●"/>
            </a:pPr>
            <a:r>
              <a:rPr lang="en-GB"/>
              <a:t>Formal mempengaruhi aktual</a:t>
            </a:r>
            <a:endParaRPr/>
          </a:p>
          <a:p>
            <a:pPr marL="457200" lvl="0" indent="-311150" algn="l" rtl="0">
              <a:spcBef>
                <a:spcPts val="0"/>
              </a:spcBef>
              <a:spcAft>
                <a:spcPts val="0"/>
              </a:spcAft>
              <a:buSzPts val="1300"/>
              <a:buChar char="●"/>
            </a:pPr>
            <a:r>
              <a:rPr lang="en-GB"/>
              <a:t>Parameter aktual hanya dengan variable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7"/>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Exercise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Swap!</a:t>
            </a:r>
            <a:endParaRPr/>
          </a:p>
        </p:txBody>
      </p:sp>
      <p:sp>
        <p:nvSpPr>
          <p:cNvPr id="186" name="Google Shape;186;p28"/>
          <p:cNvSpPr txBox="1">
            <a:spLocks noGrp="1"/>
          </p:cNvSpPr>
          <p:nvPr>
            <p:ph type="body" idx="1"/>
          </p:nvPr>
        </p:nvSpPr>
        <p:spPr>
          <a:xfrm>
            <a:off x="729450" y="2078875"/>
            <a:ext cx="3612900" cy="126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t>Write a function that can swap two integer value</a:t>
            </a:r>
            <a:endParaRPr sz="1800"/>
          </a:p>
          <a:p>
            <a:pPr marL="0" lvl="0" indent="0" algn="l" rtl="0">
              <a:spcBef>
                <a:spcPts val="1600"/>
              </a:spcBef>
              <a:spcAft>
                <a:spcPts val="0"/>
              </a:spcAft>
              <a:buNone/>
            </a:pPr>
            <a:r>
              <a:rPr lang="en-GB" sz="1800"/>
              <a:t>Let say, </a:t>
            </a:r>
            <a:endParaRPr sz="1800"/>
          </a:p>
          <a:p>
            <a:pPr marL="0" lvl="0" indent="0" algn="l" rtl="0">
              <a:spcBef>
                <a:spcPts val="0"/>
              </a:spcBef>
              <a:spcAft>
                <a:spcPts val="0"/>
              </a:spcAft>
              <a:buNone/>
            </a:pPr>
            <a:r>
              <a:rPr lang="en-GB" sz="1800"/>
              <a:t>Given a = x, b = y</a:t>
            </a:r>
            <a:endParaRPr sz="1800"/>
          </a:p>
          <a:p>
            <a:pPr marL="0" lvl="0" indent="0" algn="l" rtl="0">
              <a:spcBef>
                <a:spcPts val="0"/>
              </a:spcBef>
              <a:spcAft>
                <a:spcPts val="0"/>
              </a:spcAft>
              <a:buNone/>
            </a:pPr>
            <a:r>
              <a:rPr lang="en-GB" sz="1800"/>
              <a:t>When a swap  with b</a:t>
            </a:r>
            <a:endParaRPr sz="1800"/>
          </a:p>
          <a:p>
            <a:pPr marL="0" lvl="0" indent="0" algn="l" rtl="0">
              <a:spcBef>
                <a:spcPts val="0"/>
              </a:spcBef>
              <a:spcAft>
                <a:spcPts val="0"/>
              </a:spcAft>
              <a:buNone/>
            </a:pPr>
            <a:r>
              <a:rPr lang="en-GB" sz="1800"/>
              <a:t>Now a = y, b = x</a:t>
            </a:r>
            <a:endParaRPr sz="1800"/>
          </a:p>
        </p:txBody>
      </p:sp>
      <p:sp>
        <p:nvSpPr>
          <p:cNvPr id="187" name="Google Shape;187;p28"/>
          <p:cNvSpPr txBox="1"/>
          <p:nvPr/>
        </p:nvSpPr>
        <p:spPr>
          <a:xfrm>
            <a:off x="4572000" y="670675"/>
            <a:ext cx="4371000" cy="4298100"/>
          </a:xfrm>
          <a:prstGeom prst="rect">
            <a:avLst/>
          </a:prstGeom>
          <a:solidFill>
            <a:srgbClr val="0E141E"/>
          </a:solidFill>
          <a:ln>
            <a:noFill/>
          </a:ln>
        </p:spPr>
        <p:txBody>
          <a:bodyPr spcFirstLastPara="1" wrap="square" lIns="91425" tIns="91425" rIns="91425" bIns="91425" anchor="t" anchorCtr="0">
            <a:noAutofit/>
          </a:bodyPr>
          <a:lstStyle/>
          <a:p>
            <a:pPr marL="0" lvl="0" indent="0" algn="l" rtl="0">
              <a:lnSpc>
                <a:spcPct val="130434"/>
              </a:lnSpc>
              <a:spcBef>
                <a:spcPts val="0"/>
              </a:spcBef>
              <a:spcAft>
                <a:spcPts val="0"/>
              </a:spcAft>
              <a:buClr>
                <a:srgbClr val="000000"/>
              </a:buClr>
              <a:buSzPts val="1100"/>
              <a:buFont typeface="Arial"/>
              <a:buNone/>
            </a:pPr>
            <a:r>
              <a:rPr lang="en-GB" sz="1150">
                <a:solidFill>
                  <a:srgbClr val="FFFFFF"/>
                </a:solidFill>
                <a:latin typeface="Courier New"/>
                <a:ea typeface="Courier New"/>
                <a:cs typeface="Courier New"/>
                <a:sym typeface="Courier New"/>
              </a:rPr>
              <a:t>// nama file: exercise-03.cpp</a:t>
            </a:r>
            <a:endParaRPr sz="1150">
              <a:solidFill>
                <a:srgbClr val="859900"/>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859900"/>
                </a:solidFill>
                <a:latin typeface="Courier New"/>
                <a:ea typeface="Courier New"/>
                <a:cs typeface="Courier New"/>
                <a:sym typeface="Courier New"/>
              </a:rPr>
              <a:t>#include</a:t>
            </a:r>
            <a:r>
              <a:rPr lang="en-GB" sz="1150">
                <a:solidFill>
                  <a:srgbClr val="B58900"/>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&lt;iostream&gt;</a:t>
            </a:r>
            <a:endParaRPr sz="1150">
              <a:solidFill>
                <a:srgbClr val="2AA198"/>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859900"/>
                </a:solidFill>
                <a:latin typeface="Courier New"/>
                <a:ea typeface="Courier New"/>
                <a:cs typeface="Courier New"/>
                <a:sym typeface="Courier New"/>
              </a:rPr>
              <a:t>using</a:t>
            </a: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namespace</a:t>
            </a:r>
            <a:r>
              <a:rPr lang="en-GB" sz="1150">
                <a:solidFill>
                  <a:srgbClr val="BBBBBB"/>
                </a:solidFill>
                <a:latin typeface="Courier New"/>
                <a:ea typeface="Courier New"/>
                <a:cs typeface="Courier New"/>
                <a:sym typeface="Courier New"/>
              </a:rPr>
              <a:t> </a:t>
            </a:r>
            <a:r>
              <a:rPr lang="en-GB" sz="1150">
                <a:solidFill>
                  <a:srgbClr val="CB4B16"/>
                </a:solidFill>
                <a:latin typeface="Courier New"/>
                <a:ea typeface="Courier New"/>
                <a:cs typeface="Courier New"/>
                <a:sym typeface="Courier New"/>
              </a:rPr>
              <a:t>std</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i="1">
                <a:solidFill>
                  <a:srgbClr val="657B83"/>
                </a:solidFill>
                <a:latin typeface="Courier New"/>
                <a:ea typeface="Courier New"/>
                <a:cs typeface="Courier New"/>
                <a:sym typeface="Courier New"/>
              </a:rPr>
              <a:t>// Write your code below</a:t>
            </a:r>
            <a:endParaRPr sz="1150" i="1">
              <a:solidFill>
                <a:srgbClr val="657B83"/>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i="1">
                <a:solidFill>
                  <a:srgbClr val="657B83"/>
                </a:solidFill>
                <a:latin typeface="Courier New"/>
                <a:ea typeface="Courier New"/>
                <a:cs typeface="Courier New"/>
                <a:sym typeface="Courier New"/>
              </a:rPr>
              <a:t>// make necessary changes</a:t>
            </a:r>
            <a:endParaRPr sz="1150" i="1">
              <a:solidFill>
                <a:srgbClr val="657B83"/>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Courier New"/>
                <a:ea typeface="Courier New"/>
                <a:cs typeface="Courier New"/>
                <a:sym typeface="Courier New"/>
              </a:rPr>
              <a:t>void</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swap</a:t>
            </a:r>
            <a:r>
              <a:rPr lang="en-GB" sz="1150">
                <a:solidFill>
                  <a:srgbClr val="BBBBBB"/>
                </a:solidFill>
                <a:latin typeface="Courier New"/>
                <a:ea typeface="Courier New"/>
                <a:cs typeface="Courier New"/>
                <a:sym typeface="Courier New"/>
              </a:rPr>
              <a:t>() {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main</a:t>
            </a:r>
            <a:r>
              <a:rPr lang="en-GB" sz="1150">
                <a:solidFill>
                  <a:srgbClr val="BBBBBB"/>
                </a:solidFill>
                <a:latin typeface="Courier New"/>
                <a:ea typeface="Courier New"/>
                <a:cs typeface="Courier New"/>
                <a:sym typeface="Courier New"/>
              </a:rPr>
              <a:t>()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x </a:t>
            </a:r>
            <a:r>
              <a:rPr lang="en-GB" sz="1150">
                <a:solidFill>
                  <a:srgbClr val="859900"/>
                </a:solidFill>
                <a:latin typeface="Courier New"/>
                <a:ea typeface="Courier New"/>
                <a:cs typeface="Courier New"/>
                <a:sym typeface="Courier New"/>
              </a:rPr>
              <a:t>=</a:t>
            </a:r>
            <a:r>
              <a:rPr lang="en-GB" sz="1150">
                <a:solidFill>
                  <a:srgbClr val="BBBBBB"/>
                </a:solidFill>
                <a:latin typeface="Courier New"/>
                <a:ea typeface="Courier New"/>
                <a:cs typeface="Courier New"/>
                <a:sym typeface="Courier New"/>
              </a:rPr>
              <a:t> </a:t>
            </a:r>
            <a:r>
              <a:rPr lang="en-GB" sz="1150">
                <a:solidFill>
                  <a:srgbClr val="D33682"/>
                </a:solidFill>
                <a:latin typeface="Courier New"/>
                <a:ea typeface="Courier New"/>
                <a:cs typeface="Courier New"/>
                <a:sym typeface="Courier New"/>
              </a:rPr>
              <a:t>5</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y </a:t>
            </a:r>
            <a:r>
              <a:rPr lang="en-GB" sz="1150">
                <a:solidFill>
                  <a:srgbClr val="859900"/>
                </a:solidFill>
                <a:latin typeface="Courier New"/>
                <a:ea typeface="Courier New"/>
                <a:cs typeface="Courier New"/>
                <a:sym typeface="Courier New"/>
              </a:rPr>
              <a:t>=</a:t>
            </a:r>
            <a:r>
              <a:rPr lang="en-GB" sz="1150">
                <a:solidFill>
                  <a:srgbClr val="BBBBBB"/>
                </a:solidFill>
                <a:latin typeface="Courier New"/>
                <a:ea typeface="Courier New"/>
                <a:cs typeface="Courier New"/>
                <a:sym typeface="Courier New"/>
              </a:rPr>
              <a:t> </a:t>
            </a:r>
            <a:r>
              <a:rPr lang="en-GB" sz="1150">
                <a:solidFill>
                  <a:srgbClr val="D33682"/>
                </a:solidFill>
                <a:latin typeface="Courier New"/>
                <a:ea typeface="Courier New"/>
                <a:cs typeface="Courier New"/>
                <a:sym typeface="Courier New"/>
              </a:rPr>
              <a:t>4</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"x is "</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x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endl;</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"y is "</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y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endl;</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swap</a:t>
            </a:r>
            <a:r>
              <a:rPr lang="en-GB" sz="1150">
                <a:solidFill>
                  <a:srgbClr val="BBBBBB"/>
                </a:solidFill>
                <a:latin typeface="Courier New"/>
                <a:ea typeface="Courier New"/>
                <a:cs typeface="Courier New"/>
                <a:sym typeface="Courier New"/>
              </a:rPr>
              <a:t>(x, y);</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"After swap"</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endl;</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"x is "</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x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endl;</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"y is "</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y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endl;</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Clr>
                <a:srgbClr val="000000"/>
              </a:buClr>
              <a:buSzPts val="1100"/>
              <a:buFont typeface="Arial"/>
              <a:buNone/>
            </a:pP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spcBef>
                <a:spcPts val="0"/>
              </a:spcBef>
              <a:spcAft>
                <a:spcPts val="0"/>
              </a:spcAft>
              <a:buNone/>
            </a:pPr>
            <a:endParaRPr sz="1150" b="1">
              <a:solidFill>
                <a:srgbClr val="93A1A1"/>
              </a:solidFill>
              <a:latin typeface="Courier New"/>
              <a:ea typeface="Courier New"/>
              <a:cs typeface="Courier New"/>
              <a:sym typeface="Courier New"/>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Your </a:t>
            </a:r>
            <a:r>
              <a:rPr lang="en-GB" dirty="0" err="1" smtClean="0"/>
              <a:t>Asistant</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689" y="2699657"/>
            <a:ext cx="1636352" cy="233942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1612884" y="3057816"/>
            <a:ext cx="2339426" cy="1623111"/>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01536" y="2699657"/>
            <a:ext cx="1771627" cy="2339428"/>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98069" y="2699657"/>
            <a:ext cx="1799771" cy="2339428"/>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97840" y="2699657"/>
            <a:ext cx="1692000" cy="2339428"/>
          </a:xfrm>
          <a:prstGeom prst="rect">
            <a:avLst/>
          </a:prstGeom>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97840" y="493486"/>
            <a:ext cx="1692000" cy="2206171"/>
          </a:xfrm>
          <a:prstGeom prst="rect">
            <a:avLst/>
          </a:prstGeom>
        </p:spPr>
      </p:pic>
    </p:spTree>
    <p:extLst>
      <p:ext uri="{BB962C8B-B14F-4D97-AF65-F5344CB8AC3E}">
        <p14:creationId xmlns:p14="http://schemas.microsoft.com/office/powerpoint/2010/main" val="12927166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Array</a:t>
            </a:r>
            <a:endParaRPr/>
          </a:p>
        </p:txBody>
      </p:sp>
      <p:sp>
        <p:nvSpPr>
          <p:cNvPr id="193" name="Google Shape;193;p29"/>
          <p:cNvSpPr txBox="1">
            <a:spLocks noGrp="1"/>
          </p:cNvSpPr>
          <p:nvPr>
            <p:ph type="body" idx="1"/>
          </p:nvPr>
        </p:nvSpPr>
        <p:spPr>
          <a:xfrm>
            <a:off x="729450" y="2078875"/>
            <a:ext cx="52023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t>Array adalah kumpulan elemen data yang memiliki tipe data yang sama.</a:t>
            </a:r>
            <a:endParaRPr sz="1800"/>
          </a:p>
          <a:p>
            <a:pPr marL="0" lvl="0" indent="0" algn="l" rtl="0">
              <a:spcBef>
                <a:spcPts val="1600"/>
              </a:spcBef>
              <a:spcAft>
                <a:spcPts val="0"/>
              </a:spcAft>
              <a:buNone/>
            </a:pPr>
            <a:r>
              <a:rPr lang="en-GB" sz="1800"/>
              <a:t>4 sarden yang memiliki kesmaan:</a:t>
            </a:r>
            <a:endParaRPr sz="1800"/>
          </a:p>
          <a:p>
            <a:pPr marL="457200" lvl="0" indent="-342900" algn="l" rtl="0">
              <a:spcBef>
                <a:spcPts val="1600"/>
              </a:spcBef>
              <a:spcAft>
                <a:spcPts val="0"/>
              </a:spcAft>
              <a:buSzPts val="1800"/>
              <a:buChar char="●"/>
            </a:pPr>
            <a:r>
              <a:rPr lang="en-GB" sz="1800"/>
              <a:t>1 mata menghadap atas</a:t>
            </a:r>
            <a:endParaRPr sz="1800"/>
          </a:p>
          <a:p>
            <a:pPr marL="457200" lvl="0" indent="-342900" algn="l" rtl="0">
              <a:spcBef>
                <a:spcPts val="0"/>
              </a:spcBef>
              <a:spcAft>
                <a:spcPts val="0"/>
              </a:spcAft>
              <a:buSzPts val="1800"/>
              <a:buChar char="●"/>
            </a:pPr>
            <a:r>
              <a:rPr lang="en-GB" sz="1800"/>
              <a:t>Posisi menghadap kiri semua</a:t>
            </a:r>
            <a:endParaRPr sz="1800"/>
          </a:p>
          <a:p>
            <a:pPr marL="457200" lvl="0" indent="-342900" algn="l" rtl="0">
              <a:spcBef>
                <a:spcPts val="0"/>
              </a:spcBef>
              <a:spcAft>
                <a:spcPts val="0"/>
              </a:spcAft>
              <a:buSzPts val="1800"/>
              <a:buChar char="●"/>
            </a:pPr>
            <a:r>
              <a:rPr lang="en-GB" sz="1800"/>
              <a:t>Bersusun</a:t>
            </a:r>
            <a:endParaRPr sz="1800"/>
          </a:p>
        </p:txBody>
      </p:sp>
      <p:pic>
        <p:nvPicPr>
          <p:cNvPr id="194" name="Google Shape;194;p29"/>
          <p:cNvPicPr preferRelativeResize="0"/>
          <p:nvPr/>
        </p:nvPicPr>
        <p:blipFill>
          <a:blip r:embed="rId3">
            <a:alphaModFix/>
          </a:blip>
          <a:stretch>
            <a:fillRect/>
          </a:stretch>
        </p:blipFill>
        <p:spPr>
          <a:xfrm>
            <a:off x="6009925" y="2178375"/>
            <a:ext cx="2790900" cy="18695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30"/>
          <p:cNvPicPr preferRelativeResize="0"/>
          <p:nvPr/>
        </p:nvPicPr>
        <p:blipFill>
          <a:blip r:embed="rId3">
            <a:alphaModFix/>
          </a:blip>
          <a:stretch>
            <a:fillRect/>
          </a:stretch>
        </p:blipFill>
        <p:spPr>
          <a:xfrm>
            <a:off x="832825" y="1296950"/>
            <a:ext cx="8187700" cy="35005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Array (...cont)</a:t>
            </a:r>
            <a:endParaRPr/>
          </a:p>
        </p:txBody>
      </p:sp>
      <p:sp>
        <p:nvSpPr>
          <p:cNvPr id="205" name="Google Shape;205;p3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206" name="Google Shape;206;p31"/>
          <p:cNvSpPr txBox="1"/>
          <p:nvPr/>
        </p:nvSpPr>
        <p:spPr>
          <a:xfrm>
            <a:off x="729450" y="1910875"/>
            <a:ext cx="4445700" cy="3000000"/>
          </a:xfrm>
          <a:prstGeom prst="rect">
            <a:avLst/>
          </a:prstGeom>
          <a:solidFill>
            <a:srgbClr val="0E141E"/>
          </a:solidFill>
          <a:ln>
            <a:noFill/>
          </a:ln>
        </p:spPr>
        <p:txBody>
          <a:bodyPr spcFirstLastPara="1" wrap="square" lIns="91425" tIns="91425" rIns="91425" bIns="91425" anchor="t" anchorCtr="0">
            <a:noAutofit/>
          </a:bodyPr>
          <a:lstStyle/>
          <a:p>
            <a:pPr marL="0" lvl="0" indent="0" algn="l" rtl="0">
              <a:lnSpc>
                <a:spcPct val="130434"/>
              </a:lnSpc>
              <a:spcBef>
                <a:spcPts val="0"/>
              </a:spcBef>
              <a:spcAft>
                <a:spcPts val="0"/>
              </a:spcAft>
              <a:buNone/>
            </a:pP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main</a:t>
            </a:r>
            <a:r>
              <a:rPr lang="en-GB" sz="1150">
                <a:solidFill>
                  <a:srgbClr val="BBBBBB"/>
                </a:solidFill>
                <a:latin typeface="Courier New"/>
                <a:ea typeface="Courier New"/>
                <a:cs typeface="Courier New"/>
                <a:sym typeface="Courier New"/>
              </a:rPr>
              <a:t>() {</a:t>
            </a:r>
            <a:endParaRPr sz="1150" b="1">
              <a:solidFill>
                <a:srgbClr val="93A1A1"/>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 </a:t>
            </a:r>
            <a:r>
              <a:rPr lang="en-GB" sz="1150" b="1">
                <a:solidFill>
                  <a:srgbClr val="93A1A1"/>
                </a:solidFill>
                <a:latin typeface="Consolas"/>
                <a:ea typeface="Consolas"/>
                <a:cs typeface="Consolas"/>
                <a:sym typeface="Consolas"/>
              </a:rPr>
              <a:t>int</a:t>
            </a:r>
            <a:r>
              <a:rPr lang="en-GB" sz="1150">
                <a:solidFill>
                  <a:srgbClr val="BBBBBB"/>
                </a:solidFill>
                <a:latin typeface="Consolas"/>
                <a:ea typeface="Consolas"/>
                <a:cs typeface="Consolas"/>
                <a:sym typeface="Consolas"/>
              </a:rPr>
              <a:t> array[</a:t>
            </a:r>
            <a:r>
              <a:rPr lang="en-GB" sz="1150">
                <a:solidFill>
                  <a:srgbClr val="D33682"/>
                </a:solidFill>
                <a:latin typeface="Consolas"/>
                <a:ea typeface="Consolas"/>
                <a:cs typeface="Consolas"/>
                <a:sym typeface="Consolas"/>
              </a:rPr>
              <a:t>6</a:t>
            </a:r>
            <a:r>
              <a:rPr lang="en-GB" sz="1150">
                <a:solidFill>
                  <a:srgbClr val="BBBBBB"/>
                </a:solidFill>
                <a:latin typeface="Consolas"/>
                <a:ea typeface="Consolas"/>
                <a:cs typeface="Consolas"/>
                <a:sym typeface="Consolas"/>
              </a:rPr>
              <a:t>];</a:t>
            </a: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 </a:t>
            </a:r>
            <a:r>
              <a:rPr lang="en-GB" sz="1150">
                <a:solidFill>
                  <a:srgbClr val="859900"/>
                </a:solidFill>
                <a:latin typeface="Consolas"/>
                <a:ea typeface="Consolas"/>
                <a:cs typeface="Consolas"/>
                <a:sym typeface="Consolas"/>
              </a:rPr>
              <a:t>for</a:t>
            </a:r>
            <a:r>
              <a:rPr lang="en-GB" sz="1150">
                <a:solidFill>
                  <a:srgbClr val="BBBBBB"/>
                </a:solidFill>
                <a:latin typeface="Consolas"/>
                <a:ea typeface="Consolas"/>
                <a:cs typeface="Consolas"/>
                <a:sym typeface="Consolas"/>
              </a:rPr>
              <a:t> (</a:t>
            </a:r>
            <a:r>
              <a:rPr lang="en-GB" sz="1150" b="1">
                <a:solidFill>
                  <a:srgbClr val="93A1A1"/>
                </a:solidFill>
                <a:latin typeface="Consolas"/>
                <a:ea typeface="Consolas"/>
                <a:cs typeface="Consolas"/>
                <a:sym typeface="Consolas"/>
              </a:rPr>
              <a:t>int</a:t>
            </a:r>
            <a:r>
              <a:rPr lang="en-GB" sz="1150">
                <a:solidFill>
                  <a:srgbClr val="BBBBBB"/>
                </a:solidFill>
                <a:latin typeface="Consolas"/>
                <a:ea typeface="Consolas"/>
                <a:cs typeface="Consolas"/>
                <a:sym typeface="Consolas"/>
              </a:rPr>
              <a:t> i </a:t>
            </a:r>
            <a:r>
              <a:rPr lang="en-GB" sz="1150">
                <a:solidFill>
                  <a:srgbClr val="859900"/>
                </a:solidFill>
                <a:latin typeface="Consolas"/>
                <a:ea typeface="Consolas"/>
                <a:cs typeface="Consolas"/>
                <a:sym typeface="Consolas"/>
              </a:rPr>
              <a:t>=</a:t>
            </a:r>
            <a:r>
              <a:rPr lang="en-GB" sz="1150">
                <a:solidFill>
                  <a:srgbClr val="BBBBBB"/>
                </a:solidFill>
                <a:latin typeface="Consolas"/>
                <a:ea typeface="Consolas"/>
                <a:cs typeface="Consolas"/>
                <a:sym typeface="Consolas"/>
              </a:rPr>
              <a:t> </a:t>
            </a:r>
            <a:r>
              <a:rPr lang="en-GB" sz="1150">
                <a:solidFill>
                  <a:srgbClr val="D33682"/>
                </a:solidFill>
                <a:latin typeface="Consolas"/>
                <a:ea typeface="Consolas"/>
                <a:cs typeface="Consolas"/>
                <a:sym typeface="Consolas"/>
              </a:rPr>
              <a:t>0</a:t>
            </a:r>
            <a:r>
              <a:rPr lang="en-GB" sz="1150">
                <a:solidFill>
                  <a:srgbClr val="BBBBBB"/>
                </a:solidFill>
                <a:latin typeface="Consolas"/>
                <a:ea typeface="Consolas"/>
                <a:cs typeface="Consolas"/>
                <a:sym typeface="Consolas"/>
              </a:rPr>
              <a:t>; i </a:t>
            </a:r>
            <a:r>
              <a:rPr lang="en-GB" sz="1150">
                <a:solidFill>
                  <a:srgbClr val="859900"/>
                </a:solidFill>
                <a:latin typeface="Consolas"/>
                <a:ea typeface="Consolas"/>
                <a:cs typeface="Consolas"/>
                <a:sym typeface="Consolas"/>
              </a:rPr>
              <a:t>&lt;</a:t>
            </a:r>
            <a:r>
              <a:rPr lang="en-GB" sz="1150">
                <a:solidFill>
                  <a:srgbClr val="BBBBBB"/>
                </a:solidFill>
                <a:latin typeface="Consolas"/>
                <a:ea typeface="Consolas"/>
                <a:cs typeface="Consolas"/>
                <a:sym typeface="Consolas"/>
              </a:rPr>
              <a:t> </a:t>
            </a:r>
            <a:r>
              <a:rPr lang="en-GB" sz="1150">
                <a:solidFill>
                  <a:srgbClr val="D33682"/>
                </a:solidFill>
                <a:latin typeface="Consolas"/>
                <a:ea typeface="Consolas"/>
                <a:cs typeface="Consolas"/>
                <a:sym typeface="Consolas"/>
              </a:rPr>
              <a:t>6</a:t>
            </a:r>
            <a:r>
              <a:rPr lang="en-GB" sz="1150">
                <a:solidFill>
                  <a:srgbClr val="BBBBBB"/>
                </a:solidFill>
                <a:latin typeface="Consolas"/>
                <a:ea typeface="Consolas"/>
                <a:cs typeface="Consolas"/>
                <a:sym typeface="Consolas"/>
              </a:rPr>
              <a:t>; i</a:t>
            </a:r>
            <a:r>
              <a:rPr lang="en-GB" sz="1150">
                <a:solidFill>
                  <a:srgbClr val="859900"/>
                </a:solidFill>
                <a:latin typeface="Consolas"/>
                <a:ea typeface="Consolas"/>
                <a:cs typeface="Consolas"/>
                <a:sym typeface="Consolas"/>
              </a:rPr>
              <a:t>++</a:t>
            </a:r>
            <a:r>
              <a:rPr lang="en-GB" sz="1150">
                <a:solidFill>
                  <a:srgbClr val="BBBBBB"/>
                </a:solidFill>
                <a:latin typeface="Consolas"/>
                <a:ea typeface="Consolas"/>
                <a:cs typeface="Consolas"/>
                <a:sym typeface="Consolas"/>
              </a:rPr>
              <a:t>) {</a:t>
            </a: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   cout </a:t>
            </a:r>
            <a:r>
              <a:rPr lang="en-GB" sz="1150">
                <a:solidFill>
                  <a:srgbClr val="859900"/>
                </a:solidFill>
                <a:latin typeface="Consolas"/>
                <a:ea typeface="Consolas"/>
                <a:cs typeface="Consolas"/>
                <a:sym typeface="Consolas"/>
              </a:rPr>
              <a:t>&lt;&lt;</a:t>
            </a:r>
            <a:r>
              <a:rPr lang="en-GB" sz="1150">
                <a:solidFill>
                  <a:srgbClr val="BBBBBB"/>
                </a:solidFill>
                <a:latin typeface="Consolas"/>
                <a:ea typeface="Consolas"/>
                <a:cs typeface="Consolas"/>
                <a:sym typeface="Consolas"/>
              </a:rPr>
              <a:t> </a:t>
            </a:r>
            <a:r>
              <a:rPr lang="en-GB" sz="1150">
                <a:solidFill>
                  <a:srgbClr val="2AA198"/>
                </a:solidFill>
                <a:latin typeface="Consolas"/>
                <a:ea typeface="Consolas"/>
                <a:cs typeface="Consolas"/>
                <a:sym typeface="Consolas"/>
              </a:rPr>
              <a:t>"Masukkan elemen ke-"</a:t>
            </a:r>
            <a:r>
              <a:rPr lang="en-GB" sz="1150">
                <a:solidFill>
                  <a:srgbClr val="BBBBBB"/>
                </a:solidFill>
                <a:latin typeface="Consolas"/>
                <a:ea typeface="Consolas"/>
                <a:cs typeface="Consolas"/>
                <a:sym typeface="Consolas"/>
              </a:rPr>
              <a:t> </a:t>
            </a:r>
            <a:r>
              <a:rPr lang="en-GB" sz="1150">
                <a:solidFill>
                  <a:srgbClr val="859900"/>
                </a:solidFill>
                <a:latin typeface="Consolas"/>
                <a:ea typeface="Consolas"/>
                <a:cs typeface="Consolas"/>
                <a:sym typeface="Consolas"/>
              </a:rPr>
              <a:t>&lt;&lt;</a:t>
            </a:r>
            <a:r>
              <a:rPr lang="en-GB" sz="1150">
                <a:solidFill>
                  <a:srgbClr val="BBBBBB"/>
                </a:solidFill>
                <a:latin typeface="Consolas"/>
                <a:ea typeface="Consolas"/>
                <a:cs typeface="Consolas"/>
                <a:sym typeface="Consolas"/>
              </a:rPr>
              <a:t> i;</a:t>
            </a: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   cin </a:t>
            </a:r>
            <a:r>
              <a:rPr lang="en-GB" sz="1150">
                <a:solidFill>
                  <a:srgbClr val="859900"/>
                </a:solidFill>
                <a:latin typeface="Consolas"/>
                <a:ea typeface="Consolas"/>
                <a:cs typeface="Consolas"/>
                <a:sym typeface="Consolas"/>
              </a:rPr>
              <a:t>&gt;&gt;</a:t>
            </a:r>
            <a:r>
              <a:rPr lang="en-GB" sz="1150">
                <a:solidFill>
                  <a:srgbClr val="BBBBBB"/>
                </a:solidFill>
                <a:latin typeface="Consolas"/>
                <a:ea typeface="Consolas"/>
                <a:cs typeface="Consolas"/>
                <a:sym typeface="Consolas"/>
              </a:rPr>
              <a:t> array[i];</a:t>
            </a: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 }</a:t>
            </a: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 cout </a:t>
            </a:r>
            <a:r>
              <a:rPr lang="en-GB" sz="1150">
                <a:solidFill>
                  <a:srgbClr val="859900"/>
                </a:solidFill>
                <a:latin typeface="Consolas"/>
                <a:ea typeface="Consolas"/>
                <a:cs typeface="Consolas"/>
                <a:sym typeface="Consolas"/>
              </a:rPr>
              <a:t>&lt;&lt;</a:t>
            </a:r>
            <a:r>
              <a:rPr lang="en-GB" sz="1150">
                <a:solidFill>
                  <a:srgbClr val="BBBBBB"/>
                </a:solidFill>
                <a:latin typeface="Consolas"/>
                <a:ea typeface="Consolas"/>
                <a:cs typeface="Consolas"/>
                <a:sym typeface="Consolas"/>
              </a:rPr>
              <a:t> </a:t>
            </a:r>
            <a:r>
              <a:rPr lang="en-GB" sz="1150">
                <a:solidFill>
                  <a:srgbClr val="2AA198"/>
                </a:solidFill>
                <a:latin typeface="Consolas"/>
                <a:ea typeface="Consolas"/>
                <a:cs typeface="Consolas"/>
                <a:sym typeface="Consolas"/>
              </a:rPr>
              <a:t>"</a:t>
            </a:r>
            <a:r>
              <a:rPr lang="en-GB" sz="1150">
                <a:solidFill>
                  <a:srgbClr val="CB4B16"/>
                </a:solidFill>
                <a:latin typeface="Consolas"/>
                <a:ea typeface="Consolas"/>
                <a:cs typeface="Consolas"/>
                <a:sym typeface="Consolas"/>
              </a:rPr>
              <a:t>\n</a:t>
            </a:r>
            <a:r>
              <a:rPr lang="en-GB" sz="1150">
                <a:solidFill>
                  <a:srgbClr val="2AA198"/>
                </a:solidFill>
                <a:latin typeface="Consolas"/>
                <a:ea typeface="Consolas"/>
                <a:cs typeface="Consolas"/>
                <a:sym typeface="Consolas"/>
              </a:rPr>
              <a:t>Data yg diinputkan adalah</a:t>
            </a:r>
            <a:r>
              <a:rPr lang="en-GB" sz="1150">
                <a:solidFill>
                  <a:srgbClr val="CB4B16"/>
                </a:solidFill>
                <a:latin typeface="Consolas"/>
                <a:ea typeface="Consolas"/>
                <a:cs typeface="Consolas"/>
                <a:sym typeface="Consolas"/>
              </a:rPr>
              <a:t>\n</a:t>
            </a:r>
            <a:r>
              <a:rPr lang="en-GB" sz="1150">
                <a:solidFill>
                  <a:srgbClr val="2AA198"/>
                </a:solidFill>
                <a:latin typeface="Consolas"/>
                <a:ea typeface="Consolas"/>
                <a:cs typeface="Consolas"/>
                <a:sym typeface="Consolas"/>
              </a:rPr>
              <a:t>"</a:t>
            </a:r>
            <a:r>
              <a:rPr lang="en-GB" sz="1150">
                <a:solidFill>
                  <a:srgbClr val="BBBBBB"/>
                </a:solidFill>
                <a:latin typeface="Consolas"/>
                <a:ea typeface="Consolas"/>
                <a:cs typeface="Consolas"/>
                <a:sym typeface="Consolas"/>
              </a:rPr>
              <a:t>;</a:t>
            </a: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 </a:t>
            </a:r>
            <a:r>
              <a:rPr lang="en-GB" sz="1150">
                <a:solidFill>
                  <a:srgbClr val="859900"/>
                </a:solidFill>
                <a:latin typeface="Consolas"/>
                <a:ea typeface="Consolas"/>
                <a:cs typeface="Consolas"/>
                <a:sym typeface="Consolas"/>
              </a:rPr>
              <a:t>for</a:t>
            </a:r>
            <a:r>
              <a:rPr lang="en-GB" sz="1150">
                <a:solidFill>
                  <a:srgbClr val="BBBBBB"/>
                </a:solidFill>
                <a:latin typeface="Consolas"/>
                <a:ea typeface="Consolas"/>
                <a:cs typeface="Consolas"/>
                <a:sym typeface="Consolas"/>
              </a:rPr>
              <a:t>(</a:t>
            </a:r>
            <a:r>
              <a:rPr lang="en-GB" sz="1150" b="1">
                <a:solidFill>
                  <a:srgbClr val="93A1A1"/>
                </a:solidFill>
                <a:latin typeface="Consolas"/>
                <a:ea typeface="Consolas"/>
                <a:cs typeface="Consolas"/>
                <a:sym typeface="Consolas"/>
              </a:rPr>
              <a:t>int</a:t>
            </a:r>
            <a:r>
              <a:rPr lang="en-GB" sz="1150">
                <a:solidFill>
                  <a:srgbClr val="BBBBBB"/>
                </a:solidFill>
                <a:latin typeface="Consolas"/>
                <a:ea typeface="Consolas"/>
                <a:cs typeface="Consolas"/>
                <a:sym typeface="Consolas"/>
              </a:rPr>
              <a:t> i </a:t>
            </a:r>
            <a:r>
              <a:rPr lang="en-GB" sz="1150">
                <a:solidFill>
                  <a:srgbClr val="859900"/>
                </a:solidFill>
                <a:latin typeface="Consolas"/>
                <a:ea typeface="Consolas"/>
                <a:cs typeface="Consolas"/>
                <a:sym typeface="Consolas"/>
              </a:rPr>
              <a:t>=</a:t>
            </a:r>
            <a:r>
              <a:rPr lang="en-GB" sz="1150">
                <a:solidFill>
                  <a:srgbClr val="BBBBBB"/>
                </a:solidFill>
                <a:latin typeface="Consolas"/>
                <a:ea typeface="Consolas"/>
                <a:cs typeface="Consolas"/>
                <a:sym typeface="Consolas"/>
              </a:rPr>
              <a:t> </a:t>
            </a:r>
            <a:r>
              <a:rPr lang="en-GB" sz="1150">
                <a:solidFill>
                  <a:srgbClr val="D33682"/>
                </a:solidFill>
                <a:latin typeface="Consolas"/>
                <a:ea typeface="Consolas"/>
                <a:cs typeface="Consolas"/>
                <a:sym typeface="Consolas"/>
              </a:rPr>
              <a:t>0</a:t>
            </a:r>
            <a:r>
              <a:rPr lang="en-GB" sz="1150">
                <a:solidFill>
                  <a:srgbClr val="BBBBBB"/>
                </a:solidFill>
                <a:latin typeface="Consolas"/>
                <a:ea typeface="Consolas"/>
                <a:cs typeface="Consolas"/>
                <a:sym typeface="Consolas"/>
              </a:rPr>
              <a:t>; i </a:t>
            </a:r>
            <a:r>
              <a:rPr lang="en-GB" sz="1150">
                <a:solidFill>
                  <a:srgbClr val="859900"/>
                </a:solidFill>
                <a:latin typeface="Consolas"/>
                <a:ea typeface="Consolas"/>
                <a:cs typeface="Consolas"/>
                <a:sym typeface="Consolas"/>
              </a:rPr>
              <a:t>&lt;</a:t>
            </a:r>
            <a:r>
              <a:rPr lang="en-GB" sz="1150">
                <a:solidFill>
                  <a:srgbClr val="BBBBBB"/>
                </a:solidFill>
                <a:latin typeface="Consolas"/>
                <a:ea typeface="Consolas"/>
                <a:cs typeface="Consolas"/>
                <a:sym typeface="Consolas"/>
              </a:rPr>
              <a:t> </a:t>
            </a:r>
            <a:r>
              <a:rPr lang="en-GB" sz="1150">
                <a:solidFill>
                  <a:srgbClr val="D33682"/>
                </a:solidFill>
                <a:latin typeface="Consolas"/>
                <a:ea typeface="Consolas"/>
                <a:cs typeface="Consolas"/>
                <a:sym typeface="Consolas"/>
              </a:rPr>
              <a:t>6</a:t>
            </a:r>
            <a:r>
              <a:rPr lang="en-GB" sz="1150">
                <a:solidFill>
                  <a:srgbClr val="BBBBBB"/>
                </a:solidFill>
                <a:latin typeface="Consolas"/>
                <a:ea typeface="Consolas"/>
                <a:cs typeface="Consolas"/>
                <a:sym typeface="Consolas"/>
              </a:rPr>
              <a:t>; i</a:t>
            </a:r>
            <a:r>
              <a:rPr lang="en-GB" sz="1150">
                <a:solidFill>
                  <a:srgbClr val="859900"/>
                </a:solidFill>
                <a:latin typeface="Consolas"/>
                <a:ea typeface="Consolas"/>
                <a:cs typeface="Consolas"/>
                <a:sym typeface="Consolas"/>
              </a:rPr>
              <a:t>++</a:t>
            </a:r>
            <a:r>
              <a:rPr lang="en-GB" sz="1150">
                <a:solidFill>
                  <a:srgbClr val="BBBBBB"/>
                </a:solidFill>
                <a:latin typeface="Consolas"/>
                <a:ea typeface="Consolas"/>
                <a:cs typeface="Consolas"/>
                <a:sym typeface="Consolas"/>
              </a:rPr>
              <a:t>) {</a:t>
            </a: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   cout </a:t>
            </a:r>
            <a:r>
              <a:rPr lang="en-GB" sz="1150">
                <a:solidFill>
                  <a:srgbClr val="859900"/>
                </a:solidFill>
                <a:latin typeface="Consolas"/>
                <a:ea typeface="Consolas"/>
                <a:cs typeface="Consolas"/>
                <a:sym typeface="Consolas"/>
              </a:rPr>
              <a:t>&lt;&lt;</a:t>
            </a:r>
            <a:r>
              <a:rPr lang="en-GB" sz="1150">
                <a:solidFill>
                  <a:srgbClr val="BBBBBB"/>
                </a:solidFill>
                <a:latin typeface="Consolas"/>
                <a:ea typeface="Consolas"/>
                <a:cs typeface="Consolas"/>
                <a:sym typeface="Consolas"/>
              </a:rPr>
              <a:t> array[i] </a:t>
            </a:r>
            <a:r>
              <a:rPr lang="en-GB" sz="1150">
                <a:solidFill>
                  <a:srgbClr val="859900"/>
                </a:solidFill>
                <a:latin typeface="Consolas"/>
                <a:ea typeface="Consolas"/>
                <a:cs typeface="Consolas"/>
                <a:sym typeface="Consolas"/>
              </a:rPr>
              <a:t>&lt;&lt;</a:t>
            </a:r>
            <a:r>
              <a:rPr lang="en-GB" sz="1150">
                <a:solidFill>
                  <a:srgbClr val="BBBBBB"/>
                </a:solidFill>
                <a:latin typeface="Consolas"/>
                <a:ea typeface="Consolas"/>
                <a:cs typeface="Consolas"/>
                <a:sym typeface="Consolas"/>
              </a:rPr>
              <a:t> </a:t>
            </a:r>
            <a:r>
              <a:rPr lang="en-GB" sz="1150">
                <a:solidFill>
                  <a:srgbClr val="2AA198"/>
                </a:solidFill>
                <a:latin typeface="Consolas"/>
                <a:ea typeface="Consolas"/>
                <a:cs typeface="Consolas"/>
                <a:sym typeface="Consolas"/>
              </a:rPr>
              <a:t>" "</a:t>
            </a:r>
            <a:r>
              <a:rPr lang="en-GB" sz="1150">
                <a:solidFill>
                  <a:srgbClr val="BBBBBB"/>
                </a:solidFill>
                <a:latin typeface="Consolas"/>
                <a:ea typeface="Consolas"/>
                <a:cs typeface="Consolas"/>
                <a:sym typeface="Consolas"/>
              </a:rPr>
              <a:t>;</a:t>
            </a: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 }</a:t>
            </a:r>
            <a:endParaRPr sz="1150">
              <a:solidFill>
                <a:srgbClr val="BBBBBB"/>
              </a:solidFill>
              <a:latin typeface="Consolas"/>
              <a:ea typeface="Consolas"/>
              <a:cs typeface="Consolas"/>
              <a:sym typeface="Consolas"/>
            </a:endParaRPr>
          </a:p>
          <a:p>
            <a:pPr marL="0" lvl="0" indent="0" algn="l" rtl="0">
              <a:lnSpc>
                <a:spcPct val="130434"/>
              </a:lnSpc>
              <a:spcBef>
                <a:spcPts val="0"/>
              </a:spcBef>
              <a:spcAft>
                <a:spcPts val="0"/>
              </a:spcAft>
              <a:buNone/>
            </a:pPr>
            <a:r>
              <a:rPr lang="en-GB" sz="1150">
                <a:solidFill>
                  <a:srgbClr val="BBBBBB"/>
                </a:solidFill>
                <a:latin typeface="Consolas"/>
                <a:ea typeface="Consolas"/>
                <a:cs typeface="Consolas"/>
                <a:sym typeface="Consolas"/>
              </a:rPr>
              <a:t>}</a:t>
            </a:r>
            <a:endParaRPr sz="1150">
              <a:solidFill>
                <a:srgbClr val="BBBBBB"/>
              </a:solidFill>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2"/>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Exercise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Average</a:t>
            </a:r>
            <a:endParaRPr/>
          </a:p>
        </p:txBody>
      </p:sp>
      <p:sp>
        <p:nvSpPr>
          <p:cNvPr id="217" name="Google Shape;217;p33"/>
          <p:cNvSpPr txBox="1">
            <a:spLocks noGrp="1"/>
          </p:cNvSpPr>
          <p:nvPr>
            <p:ph type="body" idx="1"/>
          </p:nvPr>
        </p:nvSpPr>
        <p:spPr>
          <a:xfrm>
            <a:off x="729450" y="2078875"/>
            <a:ext cx="33156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t>Calculate the average in array.</a:t>
            </a:r>
            <a:endParaRPr sz="1800"/>
          </a:p>
          <a:p>
            <a:pPr marL="457200" lvl="0" indent="-342900" algn="l" rtl="0">
              <a:spcBef>
                <a:spcPts val="1600"/>
              </a:spcBef>
              <a:spcAft>
                <a:spcPts val="0"/>
              </a:spcAft>
              <a:buSzPts val="1800"/>
              <a:buChar char="●"/>
            </a:pPr>
            <a:r>
              <a:rPr lang="en-GB" sz="1800"/>
              <a:t>Take input from user, you can have a prompt.</a:t>
            </a:r>
            <a:endParaRPr sz="1800"/>
          </a:p>
          <a:p>
            <a:pPr marL="457200" lvl="0" indent="-342900" algn="l" rtl="0">
              <a:spcBef>
                <a:spcPts val="0"/>
              </a:spcBef>
              <a:spcAft>
                <a:spcPts val="0"/>
              </a:spcAft>
              <a:buSzPts val="1800"/>
              <a:buChar char="●"/>
            </a:pPr>
            <a:r>
              <a:rPr lang="en-GB" sz="1800"/>
              <a:t>Calculate the average in the function average.</a:t>
            </a:r>
            <a:endParaRPr sz="1800"/>
          </a:p>
          <a:p>
            <a:pPr marL="457200" lvl="0" indent="-342900" algn="l" rtl="0">
              <a:spcBef>
                <a:spcPts val="0"/>
              </a:spcBef>
              <a:spcAft>
                <a:spcPts val="0"/>
              </a:spcAft>
              <a:buSzPts val="1800"/>
              <a:buChar char="●"/>
            </a:pPr>
            <a:r>
              <a:rPr lang="en-GB" sz="1800"/>
              <a:t>You can make necessary changes for function average &amp; void input</a:t>
            </a:r>
            <a:endParaRPr sz="1800"/>
          </a:p>
        </p:txBody>
      </p:sp>
      <p:sp>
        <p:nvSpPr>
          <p:cNvPr id="218" name="Google Shape;218;p33"/>
          <p:cNvSpPr txBox="1"/>
          <p:nvPr/>
        </p:nvSpPr>
        <p:spPr>
          <a:xfrm>
            <a:off x="4432725" y="1421575"/>
            <a:ext cx="4342200" cy="3000000"/>
          </a:xfrm>
          <a:prstGeom prst="rect">
            <a:avLst/>
          </a:prstGeom>
          <a:solidFill>
            <a:srgbClr val="0E141E"/>
          </a:solidFill>
          <a:ln>
            <a:noFill/>
          </a:ln>
        </p:spPr>
        <p:txBody>
          <a:bodyPr spcFirstLastPara="1" wrap="square" lIns="91425" tIns="91425" rIns="91425" bIns="91425" anchor="t" anchorCtr="0">
            <a:noAutofit/>
          </a:bodyPr>
          <a:lstStyle/>
          <a:p>
            <a:pPr marL="0" lvl="0" indent="0" algn="l" rtl="0">
              <a:lnSpc>
                <a:spcPct val="130434"/>
              </a:lnSpc>
              <a:spcBef>
                <a:spcPts val="0"/>
              </a:spcBef>
              <a:spcAft>
                <a:spcPts val="0"/>
              </a:spcAft>
              <a:buNone/>
            </a:pPr>
            <a:r>
              <a:rPr lang="en-GB" sz="1150">
                <a:solidFill>
                  <a:srgbClr val="FFFFFF"/>
                </a:solidFill>
                <a:latin typeface="Courier New"/>
                <a:ea typeface="Courier New"/>
                <a:cs typeface="Courier New"/>
                <a:sym typeface="Courier New"/>
              </a:rPr>
              <a:t>// nama file: exercise-04.cpp</a:t>
            </a:r>
            <a:endParaRPr sz="1150">
              <a:solidFill>
                <a:srgbClr val="859900"/>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859900"/>
                </a:solidFill>
                <a:latin typeface="Courier New"/>
                <a:ea typeface="Courier New"/>
                <a:cs typeface="Courier New"/>
                <a:sym typeface="Courier New"/>
              </a:rPr>
              <a:t>#include</a:t>
            </a:r>
            <a:r>
              <a:rPr lang="en-GB" sz="1150">
                <a:solidFill>
                  <a:srgbClr val="B58900"/>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&lt;iostream&gt;</a:t>
            </a:r>
            <a:endParaRPr sz="1150">
              <a:solidFill>
                <a:srgbClr val="2AA198"/>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859900"/>
                </a:solidFill>
                <a:latin typeface="Courier New"/>
                <a:ea typeface="Courier New"/>
                <a:cs typeface="Courier New"/>
                <a:sym typeface="Courier New"/>
              </a:rPr>
              <a:t>using</a:t>
            </a: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namespace</a:t>
            </a:r>
            <a:r>
              <a:rPr lang="en-GB" sz="1150">
                <a:solidFill>
                  <a:srgbClr val="BBBBBB"/>
                </a:solidFill>
                <a:latin typeface="Courier New"/>
                <a:ea typeface="Courier New"/>
                <a:cs typeface="Courier New"/>
                <a:sym typeface="Courier New"/>
              </a:rPr>
              <a:t> </a:t>
            </a:r>
            <a:r>
              <a:rPr lang="en-GB" sz="1150">
                <a:solidFill>
                  <a:srgbClr val="CB4B16"/>
                </a:solidFill>
                <a:latin typeface="Courier New"/>
                <a:ea typeface="Courier New"/>
                <a:cs typeface="Courier New"/>
                <a:sym typeface="Courier New"/>
              </a:rPr>
              <a:t>std</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b="1">
                <a:solidFill>
                  <a:srgbClr val="93A1A1"/>
                </a:solidFill>
                <a:latin typeface="Courier New"/>
                <a:ea typeface="Courier New"/>
                <a:cs typeface="Courier New"/>
                <a:sym typeface="Courier New"/>
              </a:rPr>
              <a:t>float</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average</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b="1">
                <a:solidFill>
                  <a:srgbClr val="93A1A1"/>
                </a:solidFill>
                <a:latin typeface="Courier New"/>
                <a:ea typeface="Courier New"/>
                <a:cs typeface="Courier New"/>
                <a:sym typeface="Courier New"/>
              </a:rPr>
              <a:t>void</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input</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main</a:t>
            </a:r>
            <a:r>
              <a:rPr lang="en-GB" sz="1150">
                <a:solidFill>
                  <a:srgbClr val="BBBBBB"/>
                </a:solidFill>
                <a:latin typeface="Courier New"/>
                <a:ea typeface="Courier New"/>
                <a:cs typeface="Courier New"/>
                <a:sym typeface="Courier New"/>
              </a:rPr>
              <a:t> ()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nums[</a:t>
            </a:r>
            <a:r>
              <a:rPr lang="en-GB" sz="1150">
                <a:solidFill>
                  <a:srgbClr val="D33682"/>
                </a:solidFill>
                <a:latin typeface="Courier New"/>
                <a:ea typeface="Courier New"/>
                <a:cs typeface="Courier New"/>
                <a:sym typeface="Courier New"/>
              </a:rPr>
              <a:t>10</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input</a:t>
            </a:r>
            <a:r>
              <a:rPr lang="en-GB" sz="1150">
                <a:solidFill>
                  <a:srgbClr val="BBBBBB"/>
                </a:solidFill>
                <a:latin typeface="Courier New"/>
                <a:ea typeface="Courier New"/>
                <a:cs typeface="Courier New"/>
                <a:sym typeface="Courier New"/>
              </a:rPr>
              <a:t>(nums);</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'the average is '</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68BD2"/>
                </a:solidFill>
                <a:latin typeface="Courier New"/>
                <a:ea typeface="Courier New"/>
                <a:cs typeface="Courier New"/>
                <a:sym typeface="Courier New"/>
              </a:rPr>
              <a:t>average</a:t>
            </a:r>
            <a:r>
              <a:rPr lang="en-GB" sz="1150">
                <a:solidFill>
                  <a:srgbClr val="BBBBBB"/>
                </a:solidFill>
                <a:latin typeface="Courier New"/>
                <a:ea typeface="Courier New"/>
                <a:cs typeface="Courier New"/>
                <a:sym typeface="Courier New"/>
              </a:rPr>
              <a:t>(nums);</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endParaRPr sz="1150">
              <a:solidFill>
                <a:srgbClr val="859900"/>
              </a:solidFill>
              <a:latin typeface="Courier New"/>
              <a:ea typeface="Courier New"/>
              <a:cs typeface="Courier New"/>
              <a:sym typeface="Courier New"/>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4"/>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Bonus!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Push!!!</a:t>
            </a:r>
            <a:endParaRPr/>
          </a:p>
        </p:txBody>
      </p:sp>
      <p:sp>
        <p:nvSpPr>
          <p:cNvPr id="229" name="Google Shape;229;p3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GB" sz="1400">
                <a:solidFill>
                  <a:schemeClr val="dk2"/>
                </a:solidFill>
              </a:rPr>
              <a:t>Pada bagian Bonus kali ini, kalian akan mendapat poin lebih jika melakukan push folder </a:t>
            </a:r>
            <a:r>
              <a:rPr lang="en-GB" sz="1400" b="1">
                <a:solidFill>
                  <a:schemeClr val="dk2"/>
                </a:solidFill>
                <a:latin typeface="Courier New"/>
                <a:ea typeface="Courier New"/>
                <a:cs typeface="Courier New"/>
                <a:sym typeface="Courier New"/>
              </a:rPr>
              <a:t>strukdat-01 </a:t>
            </a:r>
            <a:r>
              <a:rPr lang="en-GB" sz="1400">
                <a:solidFill>
                  <a:schemeClr val="dk2"/>
                </a:solidFill>
              </a:rPr>
              <a:t>ke repository di Github.</a:t>
            </a:r>
            <a:endParaRPr sz="1400">
              <a:solidFill>
                <a:schemeClr val="dk2"/>
              </a:solidFill>
            </a:endParaRPr>
          </a:p>
          <a:p>
            <a:pPr marL="0" lvl="0" indent="0" algn="l" rtl="0">
              <a:spcBef>
                <a:spcPts val="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The Rules!</a:t>
            </a:r>
            <a:endParaRPr dirty="0"/>
          </a:p>
        </p:txBody>
      </p:sp>
      <p:sp>
        <p:nvSpPr>
          <p:cNvPr id="87" name="Google Shape;87;p13"/>
          <p:cNvSpPr txBox="1">
            <a:spLocks noGrp="1"/>
          </p:cNvSpPr>
          <p:nvPr>
            <p:ph type="subTitle" idx="1"/>
          </p:nvPr>
        </p:nvSpPr>
        <p:spPr>
          <a:xfrm>
            <a:off x="784451" y="2987150"/>
            <a:ext cx="7688100" cy="5412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AutoNum type="arabicPeriod"/>
            </a:pPr>
            <a:r>
              <a:rPr lang="en-US" smtClean="0"/>
              <a:t>Prohibited Bringing </a:t>
            </a:r>
            <a:r>
              <a:rPr lang="en-US" dirty="0" smtClean="0"/>
              <a:t>Food and Drinks.</a:t>
            </a:r>
          </a:p>
          <a:p>
            <a:pPr marL="342900" lvl="0" indent="-342900" algn="l" rtl="0">
              <a:spcBef>
                <a:spcPts val="0"/>
              </a:spcBef>
              <a:spcAft>
                <a:spcPts val="0"/>
              </a:spcAft>
              <a:buAutoNum type="arabicPeriod"/>
            </a:pPr>
            <a:r>
              <a:rPr lang="en-US" dirty="0" err="1" smtClean="0"/>
              <a:t>Tdying</a:t>
            </a:r>
            <a:r>
              <a:rPr lang="en-US" dirty="0" smtClean="0"/>
              <a:t> Lab Equipment After use.</a:t>
            </a:r>
          </a:p>
          <a:p>
            <a:pPr marL="342900" lvl="0" indent="-342900" algn="l" rtl="0">
              <a:spcBef>
                <a:spcPts val="0"/>
              </a:spcBef>
              <a:spcAft>
                <a:spcPts val="0"/>
              </a:spcAft>
              <a:buAutoNum type="arabicPeriod"/>
            </a:pPr>
            <a:r>
              <a:rPr lang="en-US" dirty="0" smtClean="0"/>
              <a:t>Put Your </a:t>
            </a:r>
            <a:r>
              <a:rPr lang="en-US" dirty="0" err="1" smtClean="0"/>
              <a:t>CellPhone</a:t>
            </a:r>
            <a:r>
              <a:rPr lang="en-US" dirty="0" smtClean="0"/>
              <a:t> in The Bag.</a:t>
            </a:r>
          </a:p>
          <a:p>
            <a:pPr marL="342900" lvl="0" indent="-342900" algn="l" rtl="0">
              <a:spcBef>
                <a:spcPts val="0"/>
              </a:spcBef>
              <a:spcAft>
                <a:spcPts val="0"/>
              </a:spcAft>
              <a:buAutoNum type="arabicPeriod"/>
            </a:pPr>
            <a:r>
              <a:rPr lang="en-US" dirty="0" smtClean="0"/>
              <a:t>15 Minutes for Delay limit.</a:t>
            </a:r>
          </a:p>
          <a:p>
            <a:pPr marL="342900" indent="-342900">
              <a:buFont typeface="Lato"/>
              <a:buAutoNum type="arabicPeriod"/>
            </a:pPr>
            <a:r>
              <a:rPr lang="en-US" dirty="0"/>
              <a:t>You Can’t Take a Part in UAS If You’re not Attending Class More Than 3 Times.</a:t>
            </a:r>
          </a:p>
          <a:p>
            <a:pPr marL="342900" lvl="0" indent="-342900" algn="l" rtl="0">
              <a:spcBef>
                <a:spcPts val="0"/>
              </a:spcBef>
              <a:spcAft>
                <a:spcPts val="0"/>
              </a:spcAft>
              <a:buAutoNum type="arabicPeriod"/>
            </a:pPr>
            <a:endParaRPr lang="en-US" dirty="0" smtClean="0"/>
          </a:p>
          <a:p>
            <a:pPr marL="342900" lvl="0" indent="-342900" algn="l" rtl="0">
              <a:spcBef>
                <a:spcPts val="0"/>
              </a:spcBef>
              <a:spcAft>
                <a:spcPts val="0"/>
              </a:spcAft>
              <a:buAutoNum type="arabicPeriod"/>
            </a:pPr>
            <a:endParaRPr dirty="0"/>
          </a:p>
        </p:txBody>
      </p:sp>
    </p:spTree>
    <p:extLst>
      <p:ext uri="{BB962C8B-B14F-4D97-AF65-F5344CB8AC3E}">
        <p14:creationId xmlns:p14="http://schemas.microsoft.com/office/powerpoint/2010/main" val="3509439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Percentage!</a:t>
            </a:r>
            <a:endParaRPr dirty="0"/>
          </a:p>
        </p:txBody>
      </p:sp>
      <p:sp>
        <p:nvSpPr>
          <p:cNvPr id="87" name="Google Shape;87;p13"/>
          <p:cNvSpPr txBox="1">
            <a:spLocks noGrp="1"/>
          </p:cNvSpPr>
          <p:nvPr>
            <p:ph type="subTitle" idx="1"/>
          </p:nvPr>
        </p:nvSpPr>
        <p:spPr>
          <a:xfrm>
            <a:off x="784451" y="298715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en-US" dirty="0" smtClean="0"/>
              <a:t>Pre-Test = 20%</a:t>
            </a:r>
          </a:p>
          <a:p>
            <a:pPr marL="0" lvl="0" indent="0" algn="l" rtl="0">
              <a:spcBef>
                <a:spcPts val="0"/>
              </a:spcBef>
              <a:spcAft>
                <a:spcPts val="0"/>
              </a:spcAft>
            </a:pPr>
            <a:r>
              <a:rPr lang="en-US" dirty="0" smtClean="0"/>
              <a:t>Exercise = 20%</a:t>
            </a:r>
          </a:p>
          <a:p>
            <a:pPr marL="0" lvl="0" indent="0" algn="l" rtl="0">
              <a:spcBef>
                <a:spcPts val="0"/>
              </a:spcBef>
              <a:spcAft>
                <a:spcPts val="0"/>
              </a:spcAft>
            </a:pPr>
            <a:r>
              <a:rPr lang="en-US" dirty="0" smtClean="0"/>
              <a:t>Mid-Test = 30%</a:t>
            </a:r>
          </a:p>
          <a:p>
            <a:pPr marL="0" lvl="0" indent="0" algn="l" rtl="0">
              <a:spcBef>
                <a:spcPts val="0"/>
              </a:spcBef>
              <a:spcAft>
                <a:spcPts val="0"/>
              </a:spcAft>
            </a:pPr>
            <a:r>
              <a:rPr lang="en-US" dirty="0" smtClean="0"/>
              <a:t>Final-Test = 30%</a:t>
            </a:r>
            <a:endParaRPr dirty="0"/>
          </a:p>
        </p:txBody>
      </p:sp>
    </p:spTree>
    <p:extLst>
      <p:ext uri="{BB962C8B-B14F-4D97-AF65-F5344CB8AC3E}">
        <p14:creationId xmlns:p14="http://schemas.microsoft.com/office/powerpoint/2010/main" val="2999309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Recap Previous Smester …</a:t>
            </a:r>
            <a:endParaRPr/>
          </a:p>
          <a:p>
            <a:pPr marL="0" lvl="0" indent="0" algn="l" rtl="0">
              <a:spcBef>
                <a:spcPts val="0"/>
              </a:spcBef>
              <a:spcAft>
                <a:spcPts val="0"/>
              </a:spcAft>
              <a:buNone/>
            </a:pPr>
            <a:r>
              <a:rPr lang="en-GB"/>
              <a:t>You can find this material in Classroom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Conditional</a:t>
            </a:r>
            <a:endParaRPr/>
          </a:p>
        </p:txBody>
      </p:sp>
      <p:sp>
        <p:nvSpPr>
          <p:cNvPr id="98" name="Google Shape;98;p1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sz="1800"/>
              <a:t>Analisa Kasus Tunggal (If)</a:t>
            </a:r>
            <a:endParaRPr sz="1800"/>
          </a:p>
          <a:p>
            <a:pPr marL="457200" lvl="0" indent="-342900" algn="l" rtl="0">
              <a:spcBef>
                <a:spcPts val="0"/>
              </a:spcBef>
              <a:spcAft>
                <a:spcPts val="0"/>
              </a:spcAft>
              <a:buSzPts val="1800"/>
              <a:buChar char="●"/>
            </a:pPr>
            <a:r>
              <a:rPr lang="en-GB" sz="1800"/>
              <a:t>Analisa 2 Kasus Komplementer (If Else)</a:t>
            </a:r>
            <a:endParaRPr sz="1800"/>
          </a:p>
          <a:p>
            <a:pPr marL="457200" lvl="0" indent="-342900" algn="l" rtl="0">
              <a:spcBef>
                <a:spcPts val="0"/>
              </a:spcBef>
              <a:spcAft>
                <a:spcPts val="0"/>
              </a:spcAft>
              <a:buSzPts val="1800"/>
              <a:buChar char="●"/>
            </a:pPr>
            <a:r>
              <a:rPr lang="en-GB" sz="1800"/>
              <a:t>Analisa Banyak Kasus (If - Else If)</a:t>
            </a:r>
            <a:endParaRPr sz="1800"/>
          </a:p>
          <a:p>
            <a:pPr marL="457200" lvl="0" indent="-342900" algn="l" rtl="0">
              <a:spcBef>
                <a:spcPts val="0"/>
              </a:spcBef>
              <a:spcAft>
                <a:spcPts val="0"/>
              </a:spcAft>
              <a:buSzPts val="1800"/>
              <a:buChar char="●"/>
            </a:pPr>
            <a:r>
              <a:rPr lang="en-GB" sz="1800"/>
              <a:t>Kasus Bersarang (Nested If)</a:t>
            </a:r>
            <a:endParaRPr sz="1800"/>
          </a:p>
        </p:txBody>
      </p:sp>
      <p:sp>
        <p:nvSpPr>
          <p:cNvPr id="99" name="Google Shape;99;p15"/>
          <p:cNvSpPr txBox="1"/>
          <p:nvPr/>
        </p:nvSpPr>
        <p:spPr>
          <a:xfrm>
            <a:off x="5418150" y="1576650"/>
            <a:ext cx="3000000" cy="2152800"/>
          </a:xfrm>
          <a:prstGeom prst="rect">
            <a:avLst/>
          </a:prstGeom>
          <a:solidFill>
            <a:srgbClr val="0E141E"/>
          </a:solidFill>
          <a:ln>
            <a:noFill/>
          </a:ln>
        </p:spPr>
        <p:txBody>
          <a:bodyPr spcFirstLastPara="1" wrap="square" lIns="91425" tIns="91425" rIns="91425" bIns="91425" anchor="t" anchorCtr="0">
            <a:noAutofit/>
          </a:bodyPr>
          <a:lstStyle/>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grade </a:t>
            </a:r>
            <a:r>
              <a:rPr lang="en-GB" sz="1150">
                <a:solidFill>
                  <a:srgbClr val="859900"/>
                </a:solidFill>
                <a:latin typeface="Courier New"/>
                <a:ea typeface="Courier New"/>
                <a:cs typeface="Courier New"/>
                <a:sym typeface="Courier New"/>
              </a:rPr>
              <a:t>=</a:t>
            </a:r>
            <a:r>
              <a:rPr lang="en-GB" sz="1150">
                <a:solidFill>
                  <a:srgbClr val="BBBBBB"/>
                </a:solidFill>
                <a:latin typeface="Courier New"/>
                <a:ea typeface="Courier New"/>
                <a:cs typeface="Courier New"/>
                <a:sym typeface="Courier New"/>
              </a:rPr>
              <a:t> </a:t>
            </a:r>
            <a:r>
              <a:rPr lang="en-GB" sz="1150">
                <a:solidFill>
                  <a:srgbClr val="D33682"/>
                </a:solidFill>
                <a:latin typeface="Courier New"/>
                <a:ea typeface="Courier New"/>
                <a:cs typeface="Courier New"/>
                <a:sym typeface="Courier New"/>
              </a:rPr>
              <a:t>79</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if</a:t>
            </a:r>
            <a:r>
              <a:rPr lang="en-GB" sz="1150">
                <a:solidFill>
                  <a:srgbClr val="BBBBBB"/>
                </a:solidFill>
                <a:latin typeface="Courier New"/>
                <a:ea typeface="Courier New"/>
                <a:cs typeface="Courier New"/>
                <a:sym typeface="Courier New"/>
              </a:rPr>
              <a:t>(grade </a:t>
            </a:r>
            <a:r>
              <a:rPr lang="en-GB" sz="1150">
                <a:solidFill>
                  <a:srgbClr val="859900"/>
                </a:solidFill>
                <a:latin typeface="Courier New"/>
                <a:ea typeface="Courier New"/>
                <a:cs typeface="Courier New"/>
                <a:sym typeface="Courier New"/>
              </a:rPr>
              <a:t>&lt;</a:t>
            </a:r>
            <a:r>
              <a:rPr lang="en-GB" sz="1150">
                <a:solidFill>
                  <a:srgbClr val="BBBBBB"/>
                </a:solidFill>
                <a:latin typeface="Courier New"/>
                <a:ea typeface="Courier New"/>
                <a:cs typeface="Courier New"/>
                <a:sym typeface="Courier New"/>
              </a:rPr>
              <a:t> </a:t>
            </a:r>
            <a:r>
              <a:rPr lang="en-GB" sz="1150">
                <a:solidFill>
                  <a:srgbClr val="D33682"/>
                </a:solidFill>
                <a:latin typeface="Courier New"/>
                <a:ea typeface="Courier New"/>
                <a:cs typeface="Courier New"/>
                <a:sym typeface="Courier New"/>
              </a:rPr>
              <a:t>80</a:t>
            </a:r>
            <a:r>
              <a:rPr lang="en-GB" sz="1150">
                <a:solidFill>
                  <a:srgbClr val="BBBBBB"/>
                </a:solidFill>
                <a:latin typeface="Courier New"/>
                <a:ea typeface="Courier New"/>
                <a:cs typeface="Courier New"/>
                <a:sym typeface="Courier New"/>
              </a:rPr>
              <a:t>)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"Poor..!"</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endl;</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else</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if</a:t>
            </a:r>
            <a:r>
              <a:rPr lang="en-GB" sz="1150">
                <a:solidFill>
                  <a:srgbClr val="BBBBBB"/>
                </a:solidFill>
                <a:latin typeface="Courier New"/>
                <a:ea typeface="Courier New"/>
                <a:cs typeface="Courier New"/>
                <a:sym typeface="Courier New"/>
              </a:rPr>
              <a:t>(grade </a:t>
            </a:r>
            <a:r>
              <a:rPr lang="en-GB" sz="1150">
                <a:solidFill>
                  <a:srgbClr val="859900"/>
                </a:solidFill>
                <a:latin typeface="Courier New"/>
                <a:ea typeface="Courier New"/>
                <a:cs typeface="Courier New"/>
                <a:sym typeface="Courier New"/>
              </a:rPr>
              <a:t>&gt;=</a:t>
            </a:r>
            <a:r>
              <a:rPr lang="en-GB" sz="1150">
                <a:solidFill>
                  <a:srgbClr val="BBBBBB"/>
                </a:solidFill>
                <a:latin typeface="Courier New"/>
                <a:ea typeface="Courier New"/>
                <a:cs typeface="Courier New"/>
                <a:sym typeface="Courier New"/>
              </a:rPr>
              <a:t> </a:t>
            </a:r>
            <a:r>
              <a:rPr lang="en-GB" sz="1150">
                <a:solidFill>
                  <a:srgbClr val="D33682"/>
                </a:solidFill>
                <a:latin typeface="Courier New"/>
                <a:ea typeface="Courier New"/>
                <a:cs typeface="Courier New"/>
                <a:sym typeface="Courier New"/>
              </a:rPr>
              <a:t>80</a:t>
            </a:r>
            <a:r>
              <a:rPr lang="en-GB" sz="1150">
                <a:solidFill>
                  <a:srgbClr val="BBBBBB"/>
                </a:solidFill>
                <a:latin typeface="Courier New"/>
                <a:ea typeface="Courier New"/>
                <a:cs typeface="Courier New"/>
                <a:sym typeface="Courier New"/>
              </a:rPr>
              <a:t>)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"Great!!"</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endl;</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endParaRPr sz="1150">
              <a:solidFill>
                <a:srgbClr val="BBBBBB"/>
              </a:solidFill>
              <a:latin typeface="Courier New"/>
              <a:ea typeface="Courier New"/>
              <a:cs typeface="Courier New"/>
              <a:sym typeface="Courier New"/>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Iteration</a:t>
            </a:r>
            <a:endParaRPr/>
          </a:p>
        </p:txBody>
      </p:sp>
      <p:sp>
        <p:nvSpPr>
          <p:cNvPr id="105" name="Google Shape;105;p1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For</a:t>
            </a:r>
            <a:endParaRPr/>
          </a:p>
          <a:p>
            <a:pPr marL="914400" lvl="1" indent="-311150" algn="l" rtl="0">
              <a:spcBef>
                <a:spcPts val="0"/>
              </a:spcBef>
              <a:spcAft>
                <a:spcPts val="0"/>
              </a:spcAft>
              <a:buSzPts val="1300"/>
              <a:buChar char="○"/>
            </a:pPr>
            <a:r>
              <a:rPr lang="en-GB" sz="1300"/>
              <a:t>Untuk mengulang suatu proses yang telah diketahui jumlahnya.</a:t>
            </a:r>
            <a:endParaRPr sz="1300"/>
          </a:p>
          <a:p>
            <a:pPr marL="457200" lvl="0" indent="-311150" algn="l" rtl="0">
              <a:spcBef>
                <a:spcPts val="0"/>
              </a:spcBef>
              <a:spcAft>
                <a:spcPts val="0"/>
              </a:spcAft>
              <a:buSzPts val="1300"/>
              <a:buChar char="●"/>
            </a:pPr>
            <a:r>
              <a:rPr lang="en-GB"/>
              <a:t>2. While</a:t>
            </a:r>
            <a:endParaRPr/>
          </a:p>
          <a:p>
            <a:pPr marL="914400" lvl="1" indent="-311150" algn="l" rtl="0">
              <a:spcBef>
                <a:spcPts val="0"/>
              </a:spcBef>
              <a:spcAft>
                <a:spcPts val="0"/>
              </a:spcAft>
              <a:buSzPts val="1300"/>
              <a:buChar char="○"/>
            </a:pPr>
            <a:r>
              <a:rPr lang="en-GB" sz="1300"/>
              <a:t>Untuk mengulang suatu proses yang belum diketahui jumlahnya. Perulangan while akan melakukan perulangan kalau kondisi (syarat) terpenuhi.</a:t>
            </a:r>
            <a:endParaRPr sz="1300"/>
          </a:p>
          <a:p>
            <a:pPr marL="457200" lvl="0" indent="-311150" algn="l" rtl="0">
              <a:spcBef>
                <a:spcPts val="0"/>
              </a:spcBef>
              <a:spcAft>
                <a:spcPts val="0"/>
              </a:spcAft>
              <a:buSzPts val="1300"/>
              <a:buChar char="●"/>
            </a:pPr>
            <a:r>
              <a:rPr lang="en-GB"/>
              <a:t>3. Do – while</a:t>
            </a:r>
            <a:endParaRPr/>
          </a:p>
          <a:p>
            <a:pPr marL="914400" lvl="1" indent="-311150" algn="l" rtl="0">
              <a:spcBef>
                <a:spcPts val="0"/>
              </a:spcBef>
              <a:spcAft>
                <a:spcPts val="0"/>
              </a:spcAft>
              <a:buSzPts val="1300"/>
              <a:buChar char="○"/>
            </a:pPr>
            <a:r>
              <a:rPr lang="en-GB" sz="1300"/>
              <a:t>Untuk mengulang suatu proses yang belum diketahui jumlahnya. </a:t>
            </a:r>
            <a:endParaRPr sz="1300"/>
          </a:p>
          <a:p>
            <a:pPr marL="914400" lvl="1" indent="-311150" algn="l" rtl="0">
              <a:spcBef>
                <a:spcPts val="0"/>
              </a:spcBef>
              <a:spcAft>
                <a:spcPts val="0"/>
              </a:spcAft>
              <a:buSzPts val="1300"/>
              <a:buChar char="○"/>
            </a:pPr>
            <a:r>
              <a:rPr lang="en-GB" sz="1300"/>
              <a:t>Melakukan perulangan dulu, kemudian memeriksa kondisinya atau sayaratnya. </a:t>
            </a:r>
            <a:endParaRPr sz="1300"/>
          </a:p>
          <a:p>
            <a:pPr marL="914400" lvl="1" indent="-311150" algn="l" rtl="0">
              <a:spcBef>
                <a:spcPts val="0"/>
              </a:spcBef>
              <a:spcAft>
                <a:spcPts val="0"/>
              </a:spcAft>
              <a:buSzPts val="1300"/>
              <a:buChar char="○"/>
            </a:pPr>
            <a:r>
              <a:rPr lang="en-GB" sz="1300"/>
              <a:t>Kalau kondisi terpenuhi, maka do/while akan melanjutkan perulangan. </a:t>
            </a:r>
            <a:endParaRPr sz="1300"/>
          </a:p>
          <a:p>
            <a:pPr marL="914400" lvl="1" indent="-311150" algn="l" rtl="0">
              <a:spcBef>
                <a:spcPts val="0"/>
              </a:spcBef>
              <a:spcAft>
                <a:spcPts val="0"/>
              </a:spcAft>
              <a:buSzPts val="1300"/>
              <a:buChar char="○"/>
            </a:pPr>
            <a:r>
              <a:rPr lang="en-GB" sz="1300"/>
              <a:t>Sebaliknya jika kondisi tidak terpenuhi, dia akan berhenti (break).</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Iteration</a:t>
            </a:r>
            <a:endParaRPr/>
          </a:p>
        </p:txBody>
      </p:sp>
      <p:sp>
        <p:nvSpPr>
          <p:cNvPr id="111" name="Google Shape;111;p1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1600"/>
              </a:spcAft>
              <a:buNone/>
            </a:pPr>
            <a:endParaRPr/>
          </a:p>
        </p:txBody>
      </p:sp>
      <p:sp>
        <p:nvSpPr>
          <p:cNvPr id="112" name="Google Shape;112;p17"/>
          <p:cNvSpPr txBox="1"/>
          <p:nvPr/>
        </p:nvSpPr>
        <p:spPr>
          <a:xfrm>
            <a:off x="814175" y="2078850"/>
            <a:ext cx="7604100" cy="2261100"/>
          </a:xfrm>
          <a:prstGeom prst="rect">
            <a:avLst/>
          </a:prstGeom>
          <a:solidFill>
            <a:srgbClr val="0E141E"/>
          </a:solidFill>
          <a:ln>
            <a:noFill/>
          </a:ln>
        </p:spPr>
        <p:txBody>
          <a:bodyPr spcFirstLastPara="1" wrap="square" lIns="91425" tIns="91425" rIns="91425" bIns="91425" anchor="t" anchorCtr="0">
            <a:noAutofit/>
          </a:bodyPr>
          <a:lstStyle/>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r>
              <a:rPr lang="en-GB" sz="1150" b="1">
                <a:solidFill>
                  <a:srgbClr val="93A1A1"/>
                </a:solidFill>
                <a:latin typeface="Courier New"/>
                <a:ea typeface="Courier New"/>
                <a:cs typeface="Courier New"/>
                <a:sym typeface="Courier New"/>
              </a:rPr>
              <a:t>int</a:t>
            </a:r>
            <a:r>
              <a:rPr lang="en-GB" sz="1150">
                <a:solidFill>
                  <a:srgbClr val="BBBBBB"/>
                </a:solidFill>
                <a:latin typeface="Courier New"/>
                <a:ea typeface="Courier New"/>
                <a:cs typeface="Courier New"/>
                <a:sym typeface="Courier New"/>
              </a:rPr>
              <a:t> x </a:t>
            </a:r>
            <a:r>
              <a:rPr lang="en-GB" sz="1150">
                <a:solidFill>
                  <a:srgbClr val="859900"/>
                </a:solidFill>
                <a:latin typeface="Courier New"/>
                <a:ea typeface="Courier New"/>
                <a:cs typeface="Courier New"/>
                <a:sym typeface="Courier New"/>
              </a:rPr>
              <a:t>=</a:t>
            </a:r>
            <a:r>
              <a:rPr lang="en-GB" sz="1150">
                <a:solidFill>
                  <a:srgbClr val="BBBBBB"/>
                </a:solidFill>
                <a:latin typeface="Courier New"/>
                <a:ea typeface="Courier New"/>
                <a:cs typeface="Courier New"/>
                <a:sym typeface="Courier New"/>
              </a:rPr>
              <a:t> </a:t>
            </a:r>
            <a:r>
              <a:rPr lang="en-GB" sz="1150">
                <a:solidFill>
                  <a:srgbClr val="D33682"/>
                </a:solidFill>
                <a:latin typeface="Courier New"/>
                <a:ea typeface="Courier New"/>
                <a:cs typeface="Courier New"/>
                <a:sym typeface="Courier New"/>
              </a:rPr>
              <a:t>10</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while</a:t>
            </a:r>
            <a:r>
              <a:rPr lang="en-GB" sz="1150">
                <a:solidFill>
                  <a:srgbClr val="BBBBBB"/>
                </a:solidFill>
                <a:latin typeface="Courier New"/>
                <a:ea typeface="Courier New"/>
                <a:cs typeface="Courier New"/>
                <a:sym typeface="Courier New"/>
              </a:rPr>
              <a:t>(x </a:t>
            </a:r>
            <a:r>
              <a:rPr lang="en-GB" sz="1150">
                <a:solidFill>
                  <a:srgbClr val="859900"/>
                </a:solidFill>
                <a:latin typeface="Courier New"/>
                <a:ea typeface="Courier New"/>
                <a:cs typeface="Courier New"/>
                <a:sym typeface="Courier New"/>
              </a:rPr>
              <a:t>&gt;</a:t>
            </a:r>
            <a:r>
              <a:rPr lang="en-GB" sz="1150">
                <a:solidFill>
                  <a:srgbClr val="BBBBBB"/>
                </a:solidFill>
                <a:latin typeface="Courier New"/>
                <a:ea typeface="Courier New"/>
                <a:cs typeface="Courier New"/>
                <a:sym typeface="Courier New"/>
              </a:rPr>
              <a:t> </a:t>
            </a:r>
            <a:r>
              <a:rPr lang="en-GB" sz="1150">
                <a:solidFill>
                  <a:srgbClr val="D33682"/>
                </a:solidFill>
                <a:latin typeface="Courier New"/>
                <a:ea typeface="Courier New"/>
                <a:cs typeface="Courier New"/>
                <a:sym typeface="Courier New"/>
              </a:rPr>
              <a:t>0</a:t>
            </a:r>
            <a:r>
              <a:rPr lang="en-GB" sz="1150">
                <a:solidFill>
                  <a:srgbClr val="BBBBBB"/>
                </a:solidFill>
                <a:latin typeface="Courier New"/>
                <a:ea typeface="Courier New"/>
                <a:cs typeface="Courier New"/>
                <a:sym typeface="Courier New"/>
              </a:rPr>
              <a:t>) {   </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"Anak ayam turun lah"</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x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endl;</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x</a:t>
            </a:r>
            <a:r>
              <a:rPr lang="en-GB" sz="1150">
                <a:solidFill>
                  <a:srgbClr val="859900"/>
                </a:solidFill>
                <a:latin typeface="Courier New"/>
                <a:ea typeface="Courier New"/>
                <a:cs typeface="Courier New"/>
                <a:sym typeface="Courier New"/>
              </a:rPr>
              <a:t>--</a:t>
            </a:r>
            <a:r>
              <a:rPr lang="en-GB" sz="1150">
                <a:solidFill>
                  <a:srgbClr val="BBBBBB"/>
                </a:solidFill>
                <a:latin typeface="Courier New"/>
                <a:ea typeface="Courier New"/>
                <a:cs typeface="Courier New"/>
                <a:sym typeface="Courier New"/>
              </a:rPr>
              <a:t>;</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cout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a:t>
            </a:r>
            <a:r>
              <a:rPr lang="en-GB" sz="1150">
                <a:solidFill>
                  <a:srgbClr val="2AA198"/>
                </a:solidFill>
                <a:latin typeface="Courier New"/>
                <a:ea typeface="Courier New"/>
                <a:cs typeface="Courier New"/>
                <a:sym typeface="Courier New"/>
              </a:rPr>
              <a:t>"Mati satu tinggal lah "</a:t>
            </a:r>
            <a:r>
              <a:rPr lang="en-GB" sz="1150">
                <a:solidFill>
                  <a:srgbClr val="BBBBBB"/>
                </a:solidFill>
                <a:latin typeface="Courier New"/>
                <a:ea typeface="Courier New"/>
                <a:cs typeface="Courier New"/>
                <a:sym typeface="Courier New"/>
              </a:rPr>
              <a:t>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x </a:t>
            </a:r>
            <a:r>
              <a:rPr lang="en-GB" sz="1150">
                <a:solidFill>
                  <a:srgbClr val="859900"/>
                </a:solidFill>
                <a:latin typeface="Courier New"/>
                <a:ea typeface="Courier New"/>
                <a:cs typeface="Courier New"/>
                <a:sym typeface="Courier New"/>
              </a:rPr>
              <a:t>&lt;&lt;</a:t>
            </a:r>
            <a:r>
              <a:rPr lang="en-GB" sz="1150">
                <a:solidFill>
                  <a:srgbClr val="BBBBBB"/>
                </a:solidFill>
                <a:latin typeface="Courier New"/>
                <a:ea typeface="Courier New"/>
                <a:cs typeface="Courier New"/>
                <a:sym typeface="Courier New"/>
              </a:rPr>
              <a:t> endl;</a:t>
            </a:r>
            <a:endParaRPr sz="1150">
              <a:solidFill>
                <a:srgbClr val="BBBBBB"/>
              </a:solidFill>
              <a:latin typeface="Courier New"/>
              <a:ea typeface="Courier New"/>
              <a:cs typeface="Courier New"/>
              <a:sym typeface="Courier New"/>
            </a:endParaRPr>
          </a:p>
          <a:p>
            <a:pPr marL="0" lvl="0" indent="0" algn="l" rtl="0">
              <a:lnSpc>
                <a:spcPct val="130434"/>
              </a:lnSpc>
              <a:spcBef>
                <a:spcPts val="0"/>
              </a:spcBef>
              <a:spcAft>
                <a:spcPts val="0"/>
              </a:spcAft>
              <a:buNone/>
            </a:pPr>
            <a:r>
              <a:rPr lang="en-GB" sz="1150">
                <a:solidFill>
                  <a:srgbClr val="BBBBBB"/>
                </a:solidFill>
                <a:latin typeface="Courier New"/>
                <a:ea typeface="Courier New"/>
                <a:cs typeface="Courier New"/>
                <a:sym typeface="Courier New"/>
              </a:rPr>
              <a:t> }</a:t>
            </a:r>
            <a:endParaRPr sz="1150">
              <a:solidFill>
                <a:srgbClr val="BBBBBB"/>
              </a:solidFill>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8"/>
          <p:cNvSpPr txBox="1"/>
          <p:nvPr/>
        </p:nvSpPr>
        <p:spPr>
          <a:xfrm>
            <a:off x="2675125" y="297225"/>
            <a:ext cx="6242100" cy="461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Lato"/>
                <a:ea typeface="Lato"/>
                <a:cs typeface="Lato"/>
                <a:sym typeface="Lato"/>
              </a:rPr>
              <a:t>NB: Semua Exercise di slides ini dikerjakan sesuai format:</a:t>
            </a:r>
            <a:endParaRPr>
              <a:solidFill>
                <a:srgbClr val="FFFFFF"/>
              </a:solidFill>
              <a:latin typeface="Lato"/>
              <a:ea typeface="Lato"/>
              <a:cs typeface="Lato"/>
              <a:sym typeface="Lato"/>
            </a:endParaRPr>
          </a:p>
          <a:p>
            <a:pPr marL="457200" lvl="0" indent="-317500" algn="l"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Setiap file diberi nama yang telah ditentukan.</a:t>
            </a:r>
            <a:endParaRPr>
              <a:solidFill>
                <a:srgbClr val="FFFFFF"/>
              </a:solidFill>
              <a:latin typeface="Lato"/>
              <a:ea typeface="Lato"/>
              <a:cs typeface="Lato"/>
              <a:sym typeface="Lato"/>
            </a:endParaRPr>
          </a:p>
          <a:p>
            <a:pPr marL="457200" lvl="0" indent="-317500" algn="l"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Buat folder </a:t>
            </a:r>
            <a:r>
              <a:rPr lang="en-GB" b="1">
                <a:solidFill>
                  <a:srgbClr val="FFFFFF"/>
                </a:solidFill>
                <a:latin typeface="Courier New"/>
                <a:ea typeface="Courier New"/>
                <a:cs typeface="Courier New"/>
                <a:sym typeface="Courier New"/>
              </a:rPr>
              <a:t>strukdat-01 </a:t>
            </a:r>
            <a:endParaRPr>
              <a:solidFill>
                <a:srgbClr val="FFFFFF"/>
              </a:solidFill>
              <a:latin typeface="Lato"/>
              <a:ea typeface="Lato"/>
              <a:cs typeface="Lato"/>
              <a:sym typeface="Lato"/>
            </a:endParaRPr>
          </a:p>
          <a:p>
            <a:pPr marL="457200" lvl="0" indent="-317500" algn="l"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Taruh semua file </a:t>
            </a:r>
            <a:r>
              <a:rPr lang="en-GB" b="1">
                <a:solidFill>
                  <a:srgbClr val="FFFFFF"/>
                </a:solidFill>
                <a:latin typeface="Courier New"/>
                <a:ea typeface="Courier New"/>
                <a:cs typeface="Courier New"/>
                <a:sym typeface="Courier New"/>
              </a:rPr>
              <a:t>exercise-xx.cpp</a:t>
            </a:r>
            <a:r>
              <a:rPr lang="en-GB">
                <a:solidFill>
                  <a:srgbClr val="FFFFFF"/>
                </a:solidFill>
                <a:latin typeface="Lato"/>
                <a:ea typeface="Lato"/>
                <a:cs typeface="Lato"/>
                <a:sym typeface="Lato"/>
              </a:rPr>
              <a:t> yang dikerjakan di folder </a:t>
            </a:r>
            <a:r>
              <a:rPr lang="en-GB" b="1">
                <a:solidFill>
                  <a:srgbClr val="FFFFFF"/>
                </a:solidFill>
                <a:latin typeface="Courier New"/>
                <a:ea typeface="Courier New"/>
                <a:cs typeface="Courier New"/>
                <a:sym typeface="Courier New"/>
              </a:rPr>
              <a:t>strukdat-01</a:t>
            </a:r>
            <a:endParaRPr b="1">
              <a:solidFill>
                <a:srgbClr val="FFFFFF"/>
              </a:solidFill>
              <a:latin typeface="Courier New"/>
              <a:ea typeface="Courier New"/>
              <a:cs typeface="Courier New"/>
              <a:sym typeface="Courier New"/>
            </a:endParaRPr>
          </a:p>
          <a:p>
            <a:pPr marL="457200" lvl="0" indent="-317500" algn="l"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Berikan identitas dan deskripsi program di bagian atas file sebagai comment, contoh:</a:t>
            </a:r>
            <a:endParaRPr>
              <a:solidFill>
                <a:srgbClr val="FFFFFF"/>
              </a:solidFill>
              <a:latin typeface="Lato"/>
              <a:ea typeface="Lato"/>
              <a:cs typeface="Lato"/>
              <a:sym typeface="Lato"/>
            </a:endParaRPr>
          </a:p>
          <a:p>
            <a:pPr marL="457200" lvl="0" indent="0" algn="l" rtl="0">
              <a:spcBef>
                <a:spcPts val="0"/>
              </a:spcBef>
              <a:spcAft>
                <a:spcPts val="0"/>
              </a:spcAft>
              <a:buNone/>
            </a:pPr>
            <a:r>
              <a:rPr lang="en-GB" sz="1200">
                <a:solidFill>
                  <a:srgbClr val="FFFFFF"/>
                </a:solidFill>
                <a:latin typeface="Courier New"/>
                <a:ea typeface="Courier New"/>
                <a:cs typeface="Courier New"/>
                <a:sym typeface="Courier New"/>
              </a:rPr>
              <a:t>/**</a:t>
            </a:r>
            <a:endParaRPr sz="1200">
              <a:solidFill>
                <a:srgbClr val="FFFFFF"/>
              </a:solidFill>
              <a:latin typeface="Courier New"/>
              <a:ea typeface="Courier New"/>
              <a:cs typeface="Courier New"/>
              <a:sym typeface="Courier New"/>
            </a:endParaRPr>
          </a:p>
          <a:p>
            <a:pPr marL="457200" lvl="0" indent="0" algn="l" rtl="0">
              <a:spcBef>
                <a:spcPts val="0"/>
              </a:spcBef>
              <a:spcAft>
                <a:spcPts val="0"/>
              </a:spcAft>
              <a:buNone/>
            </a:pPr>
            <a:r>
              <a:rPr lang="en-GB" sz="1200">
                <a:solidFill>
                  <a:srgbClr val="FFFFFF"/>
                </a:solidFill>
                <a:latin typeface="Courier New"/>
                <a:ea typeface="Courier New"/>
                <a:cs typeface="Courier New"/>
                <a:sym typeface="Courier New"/>
              </a:rPr>
              <a:t> * Author : Miun </a:t>
            </a:r>
            <a:endParaRPr sz="1200">
              <a:solidFill>
                <a:srgbClr val="FFFFFF"/>
              </a:solidFill>
              <a:latin typeface="Courier New"/>
              <a:ea typeface="Courier New"/>
              <a:cs typeface="Courier New"/>
              <a:sym typeface="Courier New"/>
            </a:endParaRPr>
          </a:p>
          <a:p>
            <a:pPr marL="457200" lvl="0" indent="0" algn="l" rtl="0">
              <a:spcBef>
                <a:spcPts val="0"/>
              </a:spcBef>
              <a:spcAft>
                <a:spcPts val="0"/>
              </a:spcAft>
              <a:buNone/>
            </a:pPr>
            <a:r>
              <a:rPr lang="en-GB" sz="1200">
                <a:solidFill>
                  <a:srgbClr val="FFFFFF"/>
                </a:solidFill>
                <a:latin typeface="Courier New"/>
                <a:ea typeface="Courier New"/>
                <a:cs typeface="Courier New"/>
                <a:sym typeface="Courier New"/>
              </a:rPr>
              <a:t> * NPM : 140810110099</a:t>
            </a:r>
            <a:endParaRPr sz="1200">
              <a:solidFill>
                <a:srgbClr val="FFFFFF"/>
              </a:solidFill>
              <a:latin typeface="Courier New"/>
              <a:ea typeface="Courier New"/>
              <a:cs typeface="Courier New"/>
              <a:sym typeface="Courier New"/>
            </a:endParaRPr>
          </a:p>
          <a:p>
            <a:pPr marL="457200" lvl="0" indent="0" algn="l" rtl="0">
              <a:spcBef>
                <a:spcPts val="0"/>
              </a:spcBef>
              <a:spcAft>
                <a:spcPts val="0"/>
              </a:spcAft>
              <a:buNone/>
            </a:pPr>
            <a:r>
              <a:rPr lang="en-GB" sz="1200">
                <a:solidFill>
                  <a:srgbClr val="FFFFFF"/>
                </a:solidFill>
                <a:latin typeface="Courier New"/>
                <a:ea typeface="Courier New"/>
                <a:cs typeface="Courier New"/>
                <a:sym typeface="Courier New"/>
              </a:rPr>
              <a:t> * Deskripsi : Program ini mengkalikan dua angka yang  </a:t>
            </a:r>
            <a:endParaRPr sz="1200">
              <a:solidFill>
                <a:srgbClr val="FFFFFF"/>
              </a:solidFill>
              <a:latin typeface="Courier New"/>
              <a:ea typeface="Courier New"/>
              <a:cs typeface="Courier New"/>
              <a:sym typeface="Courier New"/>
            </a:endParaRPr>
          </a:p>
          <a:p>
            <a:pPr marL="457200" lvl="0" indent="0" algn="l" rtl="0">
              <a:spcBef>
                <a:spcPts val="0"/>
              </a:spcBef>
              <a:spcAft>
                <a:spcPts val="0"/>
              </a:spcAft>
              <a:buNone/>
            </a:pPr>
            <a:r>
              <a:rPr lang="en-GB" sz="1200">
                <a:solidFill>
                  <a:srgbClr val="FFFFFF"/>
                </a:solidFill>
                <a:latin typeface="Courier New"/>
                <a:ea typeface="Courier New"/>
                <a:cs typeface="Courier New"/>
                <a:sym typeface="Courier New"/>
              </a:rPr>
              <a:t> * diinput, lalu hasilnya di cetak ke stdout</a:t>
            </a:r>
            <a:endParaRPr sz="1200">
              <a:solidFill>
                <a:srgbClr val="FFFFFF"/>
              </a:solidFill>
              <a:latin typeface="Courier New"/>
              <a:ea typeface="Courier New"/>
              <a:cs typeface="Courier New"/>
              <a:sym typeface="Courier New"/>
            </a:endParaRPr>
          </a:p>
          <a:p>
            <a:pPr marL="457200" lvl="0" indent="0" algn="l" rtl="0">
              <a:spcBef>
                <a:spcPts val="0"/>
              </a:spcBef>
              <a:spcAft>
                <a:spcPts val="0"/>
              </a:spcAft>
              <a:buNone/>
            </a:pPr>
            <a:r>
              <a:rPr lang="en-GB" sz="1200">
                <a:solidFill>
                  <a:srgbClr val="FFFFFF"/>
                </a:solidFill>
                <a:latin typeface="Courier New"/>
                <a:ea typeface="Courier New"/>
                <a:cs typeface="Courier New"/>
                <a:sym typeface="Courier New"/>
              </a:rPr>
              <a:t> * Tahun : 2019</a:t>
            </a:r>
            <a:endParaRPr sz="1200">
              <a:solidFill>
                <a:srgbClr val="FFFFFF"/>
              </a:solidFill>
              <a:latin typeface="Courier New"/>
              <a:ea typeface="Courier New"/>
              <a:cs typeface="Courier New"/>
              <a:sym typeface="Courier New"/>
            </a:endParaRPr>
          </a:p>
          <a:p>
            <a:pPr marL="457200" lvl="0" indent="0" algn="l" rtl="0">
              <a:spcBef>
                <a:spcPts val="0"/>
              </a:spcBef>
              <a:spcAft>
                <a:spcPts val="0"/>
              </a:spcAft>
              <a:buNone/>
            </a:pPr>
            <a:r>
              <a:rPr lang="en-GB" sz="1200">
                <a:solidFill>
                  <a:srgbClr val="FFFFFF"/>
                </a:solidFill>
                <a:latin typeface="Courier New"/>
                <a:ea typeface="Courier New"/>
                <a:cs typeface="Courier New"/>
                <a:sym typeface="Courier New"/>
              </a:rPr>
              <a:t> */</a:t>
            </a:r>
            <a:endParaRPr sz="1200">
              <a:solidFill>
                <a:srgbClr val="FFFFFF"/>
              </a:solidFill>
              <a:latin typeface="Courier New"/>
              <a:ea typeface="Courier New"/>
              <a:cs typeface="Courier New"/>
              <a:sym typeface="Courier New"/>
            </a:endParaRPr>
          </a:p>
          <a:p>
            <a:pPr marL="457200" marR="0" lvl="0" indent="-317500" algn="l" rtl="0">
              <a:lnSpc>
                <a:spcPct val="100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Berikan juga komentar pada baris yang menjelaskan algoritma yang digunakan untuk membantu orang lain memahami alur kode kamu.</a:t>
            </a:r>
            <a:endParaRPr>
              <a:solidFill>
                <a:srgbClr val="FFFFFF"/>
              </a:solidFill>
              <a:latin typeface="Lato"/>
              <a:ea typeface="Lato"/>
              <a:cs typeface="Lato"/>
              <a:sym typeface="Lato"/>
            </a:endParaRPr>
          </a:p>
          <a:p>
            <a:pPr marL="457200" marR="0" lvl="0" indent="-317500" algn="l" rtl="0">
              <a:lnSpc>
                <a:spcPct val="100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Untuk mengumpulkan, upload folder ke Google Classroom sesuai kelas masing2 atau ke Github</a:t>
            </a:r>
            <a:endParaRPr>
              <a:solidFill>
                <a:srgbClr val="FFFFFF"/>
              </a:solidFill>
              <a:latin typeface="Lato"/>
              <a:ea typeface="Lato"/>
              <a:cs typeface="Lato"/>
              <a:sym typeface="Lato"/>
            </a:endParaRPr>
          </a:p>
          <a:p>
            <a:pPr marL="457200" marR="0" lvl="0" indent="-317500" algn="l" rtl="0">
              <a:lnSpc>
                <a:spcPct val="100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Jika sudah selesai/ingin bertanya, bisa ke aspraknya langsung</a:t>
            </a:r>
            <a:endParaRPr>
              <a:solidFill>
                <a:srgbClr val="FFFFFF"/>
              </a:solidFill>
              <a:latin typeface="Lato"/>
              <a:ea typeface="Lato"/>
              <a:cs typeface="Lato"/>
              <a:sym typeface="Lato"/>
            </a:endParaRPr>
          </a:p>
          <a:p>
            <a:pPr marL="0" marR="0" lvl="0" indent="0" algn="l" rtl="0">
              <a:lnSpc>
                <a:spcPct val="100000"/>
              </a:lnSpc>
              <a:spcBef>
                <a:spcPts val="0"/>
              </a:spcBef>
              <a:spcAft>
                <a:spcPts val="0"/>
              </a:spcAft>
              <a:buNone/>
            </a:pPr>
            <a:endParaRPr>
              <a:solidFill>
                <a:srgbClr val="FFFFFF"/>
              </a:solidFill>
              <a:latin typeface="Lato"/>
              <a:ea typeface="Lato"/>
              <a:cs typeface="Lato"/>
              <a:sym typeface="Lato"/>
            </a:endParaRPr>
          </a:p>
        </p:txBody>
      </p:sp>
      <p:sp>
        <p:nvSpPr>
          <p:cNvPr id="118" name="Google Shape;118;p1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Exercise</a:t>
            </a:r>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1344</Words>
  <Application>Microsoft Office PowerPoint</Application>
  <PresentationFormat>On-screen Show (16:9)</PresentationFormat>
  <Paragraphs>239</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Consolas</vt:lpstr>
      <vt:lpstr>Arial</vt:lpstr>
      <vt:lpstr>Courier New</vt:lpstr>
      <vt:lpstr>Raleway</vt:lpstr>
      <vt:lpstr>Lato</vt:lpstr>
      <vt:lpstr>Streamline</vt:lpstr>
      <vt:lpstr>Data Structure</vt:lpstr>
      <vt:lpstr>Your Asistant</vt:lpstr>
      <vt:lpstr>The Rules!</vt:lpstr>
      <vt:lpstr>Percentage!</vt:lpstr>
      <vt:lpstr>Recap Previous Smester … You can find this material in Classroom</vt:lpstr>
      <vt:lpstr>Conditional</vt:lpstr>
      <vt:lpstr>Iteration</vt:lpstr>
      <vt:lpstr>Iteration</vt:lpstr>
      <vt:lpstr>Exercise</vt:lpstr>
      <vt:lpstr>Fizz Buzz</vt:lpstr>
      <vt:lpstr>Function</vt:lpstr>
      <vt:lpstr>Function (...cont)</vt:lpstr>
      <vt:lpstr>Function (...cont)</vt:lpstr>
      <vt:lpstr>Exercise</vt:lpstr>
      <vt:lpstr>Convert Celcius  to Fahrenheit</vt:lpstr>
      <vt:lpstr>Pass by Value</vt:lpstr>
      <vt:lpstr>Pass by Refference</vt:lpstr>
      <vt:lpstr>Exercise</vt:lpstr>
      <vt:lpstr>Swap!</vt:lpstr>
      <vt:lpstr>Array</vt:lpstr>
      <vt:lpstr>PowerPoint Presentation</vt:lpstr>
      <vt:lpstr>Array (...cont)</vt:lpstr>
      <vt:lpstr>Exercise</vt:lpstr>
      <vt:lpstr>Average</vt:lpstr>
      <vt:lpstr>Bonus!</vt:lpstr>
      <vt:lpstr>Push!!!</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dc:title>
  <cp:lastModifiedBy>anbiya pohan</cp:lastModifiedBy>
  <cp:revision>6</cp:revision>
  <dcterms:modified xsi:type="dcterms:W3CDTF">2019-02-25T17:39:13Z</dcterms:modified>
</cp:coreProperties>
</file>